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6" r:id="rId1"/>
  </p:sldMasterIdLst>
  <p:sldIdLst>
    <p:sldId id="256" r:id="rId2"/>
    <p:sldId id="257" r:id="rId3"/>
    <p:sldId id="258" r:id="rId4"/>
    <p:sldId id="272" r:id="rId5"/>
    <p:sldId id="275" r:id="rId6"/>
    <p:sldId id="259" r:id="rId7"/>
    <p:sldId id="260" r:id="rId8"/>
    <p:sldId id="261" r:id="rId9"/>
    <p:sldId id="273" r:id="rId10"/>
    <p:sldId id="262" r:id="rId11"/>
    <p:sldId id="263" r:id="rId12"/>
    <p:sldId id="264" r:id="rId13"/>
    <p:sldId id="265" r:id="rId14"/>
    <p:sldId id="266" r:id="rId15"/>
    <p:sldId id="267" r:id="rId16"/>
    <p:sldId id="268" r:id="rId17"/>
    <p:sldId id="269" r:id="rId18"/>
    <p:sldId id="274"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54" autoAdjust="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37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Date Placeholder 2"/>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29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811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5854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5744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smtClean="0"/>
              <a:t>לחץ כדי לערוך סגנונות טקסט של תבנית בסיס</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80462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smtClean="0"/>
              <a:t>לחץ כדי לערוך סגנונות טקסט של תבנית בסיס</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460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9626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624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nchor="ct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388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624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725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535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918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865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111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he-IL" smtClean="0"/>
              <a:t>לחץ כדי לערוך סגנון כותרת של תבנית בסיס</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smtClean="0"/>
              <a:pPr/>
              <a:t>9/16/2017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625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9/16/2017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4172780"/>
      </p:ext>
    </p:extLst>
  </p:cSld>
  <p:clrMap bg1="dk1" tx1="lt1" bg2="dk2"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jejTQdK5OI"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iPFOlXo7UP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sUKoKQlEC4&amp;list=PLftrZqM84mWYL-QX3LSPWdiAh9_evomuo"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41300" y="-305772"/>
            <a:ext cx="11010900" cy="1373050"/>
          </a:xfrm>
        </p:spPr>
        <p:txBody>
          <a:bodyPr>
            <a:normAutofit fontScale="90000"/>
          </a:bodyPr>
          <a:lstStyle/>
          <a:p>
            <a:pPr algn="r"/>
            <a:r>
              <a:rPr lang="he-IL" b="1" cap="none" dirty="0" smtClean="0">
                <a:ln w="0"/>
                <a:solidFill>
                  <a:schemeClr val="accent1"/>
                </a:solidFill>
                <a:effectLst>
                  <a:reflection blurRad="6350" stA="53000" endA="300" endPos="35500" dir="5400000" sy="-90000" algn="bl" rotWithShape="0"/>
                </a:effectLst>
              </a:rPr>
              <a:t>לירון </a:t>
            </a:r>
            <a:r>
              <a:rPr lang="he-IL" b="1" cap="none" dirty="0" err="1" smtClean="0">
                <a:ln w="0"/>
                <a:solidFill>
                  <a:schemeClr val="accent1"/>
                </a:solidFill>
                <a:effectLst>
                  <a:reflection blurRad="6350" stA="53000" endA="300" endPos="35500" dir="5400000" sy="-90000" algn="bl" rotWithShape="0"/>
                </a:effectLst>
              </a:rPr>
              <a:t>תמם</a:t>
            </a:r>
            <a:r>
              <a:rPr lang="he-IL" b="1" cap="none" dirty="0" smtClean="0">
                <a:ln w="0"/>
                <a:solidFill>
                  <a:schemeClr val="accent1"/>
                </a:solidFill>
                <a:effectLst>
                  <a:reflection blurRad="6350" stA="53000" endA="300" endPos="35500" dir="5400000" sy="-90000" algn="bl" rotWithShape="0"/>
                </a:effectLst>
              </a:rPr>
              <a:t> – הניצחון הוא לא מטרה, הוא דרך</a:t>
            </a:r>
            <a:endParaRPr lang="he-IL" b="1" cap="none" dirty="0">
              <a:ln w="0"/>
              <a:solidFill>
                <a:schemeClr val="accent1"/>
              </a:solidFill>
              <a:effectLst>
                <a:reflection blurRad="6350" stA="53000" endA="300" endPos="35500" dir="5400000" sy="-90000" algn="bl" rotWithShape="0"/>
              </a:effectLst>
            </a:endParaRPr>
          </a:p>
        </p:txBody>
      </p:sp>
      <p:sp>
        <p:nvSpPr>
          <p:cNvPr id="6" name="TextBox 5"/>
          <p:cNvSpPr txBox="1"/>
          <p:nvPr/>
        </p:nvSpPr>
        <p:spPr>
          <a:xfrm>
            <a:off x="241300" y="1333978"/>
            <a:ext cx="11150600" cy="1200329"/>
          </a:xfrm>
          <a:prstGeom prst="rect">
            <a:avLst/>
          </a:prstGeom>
          <a:noFill/>
        </p:spPr>
        <p:txBody>
          <a:bodyPr wrap="square" rtlCol="1">
            <a:spAutoFit/>
          </a:bodyPr>
          <a:lstStyle/>
          <a:p>
            <a:pPr algn="r" rtl="1"/>
            <a:r>
              <a:rPr lang="he-IL" sz="3600" b="1" dirty="0" smtClean="0">
                <a:ln w="0"/>
                <a:solidFill>
                  <a:schemeClr val="accent1"/>
                </a:solidFill>
                <a:effectLst>
                  <a:reflection blurRad="6350" stA="53000" endA="300" endPos="35500" dir="5400000" sy="-90000" algn="bl" rotWithShape="0"/>
                </a:effectLst>
              </a:rPr>
              <a:t>"כל אחד יכול לוותר, זה הדבר הקל ביותר, אך להחזיק מעמד ולהתמיד בזמן שאחרים מוותרים,  </a:t>
            </a:r>
            <a:r>
              <a:rPr lang="he-IL" sz="3600" b="1" u="sng" dirty="0" smtClean="0">
                <a:ln w="0"/>
                <a:solidFill>
                  <a:schemeClr val="accent1"/>
                </a:solidFill>
                <a:effectLst>
                  <a:reflection blurRad="6350" stA="53000" endA="300" endPos="35500" dir="5400000" sy="-90000" algn="bl" rotWithShape="0"/>
                </a:effectLst>
              </a:rPr>
              <a:t>זה כוח </a:t>
            </a:r>
            <a:r>
              <a:rPr lang="he-IL" sz="3600" b="1" u="sng" dirty="0" err="1" smtClean="0">
                <a:ln w="0"/>
                <a:solidFill>
                  <a:schemeClr val="accent1"/>
                </a:solidFill>
                <a:effectLst>
                  <a:reflection blurRad="6350" stA="53000" endA="300" endPos="35500" dir="5400000" sy="-90000" algn="bl" rotWithShape="0"/>
                </a:effectLst>
              </a:rPr>
              <a:t>אמיתי</a:t>
            </a:r>
            <a:r>
              <a:rPr lang="he-IL" sz="3600" b="1" dirty="0" smtClean="0">
                <a:ln w="0"/>
                <a:solidFill>
                  <a:schemeClr val="accent1"/>
                </a:solidFill>
                <a:effectLst>
                  <a:reflection blurRad="6350" stA="53000" endA="300" endPos="35500" dir="5400000" sy="-90000" algn="bl" rotWithShape="0"/>
                </a:effectLst>
              </a:rPr>
              <a:t>" </a:t>
            </a:r>
            <a:endParaRPr lang="he-IL" sz="3600" b="1" dirty="0">
              <a:ln w="0"/>
              <a:solidFill>
                <a:schemeClr val="accent1"/>
              </a:solidFill>
              <a:effectLst>
                <a:reflection blurRad="6350" stA="53000" endA="300" endPos="35500" dir="5400000" sy="-90000" algn="bl" rotWithShape="0"/>
              </a:effectLst>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485" y="2801007"/>
            <a:ext cx="5670000" cy="3610810"/>
          </a:xfrm>
          <a:prstGeom prst="rect">
            <a:avLst/>
          </a:prstGeom>
        </p:spPr>
      </p:pic>
    </p:spTree>
    <p:extLst>
      <p:ext uri="{BB962C8B-B14F-4D97-AF65-F5344CB8AC3E}">
        <p14:creationId xmlns:p14="http://schemas.microsoft.com/office/powerpoint/2010/main" val="3052233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42924" y="298437"/>
            <a:ext cx="10112376" cy="1507067"/>
          </a:xfrm>
        </p:spPr>
        <p:txBody>
          <a:bodyPr>
            <a:normAutofit/>
          </a:bodyPr>
          <a:lstStyle/>
          <a:p>
            <a:pPr algn="r"/>
            <a:r>
              <a:rPr lang="he-IL" dirty="0" smtClean="0">
                <a:solidFill>
                  <a:schemeClr val="bg1"/>
                </a:solidFill>
                <a:latin typeface="Arial" panose="020B0604020202020204" pitchFamily="34" charset="0"/>
                <a:cs typeface="Arial" panose="020B0604020202020204" pitchFamily="34" charset="0"/>
              </a:rPr>
              <a:t>      </a:t>
            </a:r>
            <a:r>
              <a:rPr lang="he-IL" b="1" dirty="0" smtClean="0">
                <a:solidFill>
                  <a:schemeClr val="bg1"/>
                </a:solidFill>
                <a:latin typeface="Arial" panose="020B0604020202020204" pitchFamily="34" charset="0"/>
                <a:cs typeface="Arial" panose="020B0604020202020204" pitchFamily="34" charset="0"/>
              </a:rPr>
              <a:t>החלק השני של ההרצאה- אימון מנטאלי </a:t>
            </a:r>
            <a:br>
              <a:rPr lang="he-IL" b="1" dirty="0" smtClean="0">
                <a:solidFill>
                  <a:schemeClr val="bg1"/>
                </a:solidFill>
                <a:latin typeface="Arial" panose="020B0604020202020204" pitchFamily="34" charset="0"/>
                <a:cs typeface="Arial" panose="020B0604020202020204" pitchFamily="34" charset="0"/>
              </a:rPr>
            </a:br>
            <a:r>
              <a:rPr lang="he-IL" b="1" dirty="0" smtClean="0">
                <a:solidFill>
                  <a:schemeClr val="bg1"/>
                </a:solidFill>
                <a:latin typeface="Arial" panose="020B0604020202020204" pitchFamily="34" charset="0"/>
                <a:cs typeface="Arial" panose="020B0604020202020204" pitchFamily="34" charset="0"/>
              </a:rPr>
              <a:t>     נתחיל בסיפור קצר על רגע גדול (ומאושר)</a:t>
            </a:r>
            <a:endParaRPr lang="he-IL" b="1" dirty="0">
              <a:solidFill>
                <a:schemeClr val="bg1"/>
              </a:solidFill>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9076" y="1805504"/>
            <a:ext cx="5417874" cy="3614738"/>
          </a:xfrm>
        </p:spPr>
      </p:pic>
      <p:sp>
        <p:nvSpPr>
          <p:cNvPr id="5" name="מלבן 4"/>
          <p:cNvSpPr/>
          <p:nvPr/>
        </p:nvSpPr>
        <p:spPr>
          <a:xfrm>
            <a:off x="1511300" y="5822434"/>
            <a:ext cx="7607300" cy="461665"/>
          </a:xfrm>
          <a:prstGeom prst="rect">
            <a:avLst/>
          </a:prstGeom>
        </p:spPr>
        <p:txBody>
          <a:bodyPr wrap="square">
            <a:spAutoFit/>
          </a:bodyPr>
          <a:lstStyle/>
          <a:p>
            <a:pPr algn="r" rtl="1"/>
            <a:r>
              <a:rPr lang="he-IL" sz="2400" b="1" dirty="0" smtClean="0"/>
              <a:t>     </a:t>
            </a:r>
            <a:r>
              <a:rPr lang="he-IL" sz="2400" b="1" dirty="0" smtClean="0">
                <a:hlinkClick r:id="rId3"/>
              </a:rPr>
              <a:t>השראה -גם אם נופלים, אפשר לקום ולנצח</a:t>
            </a:r>
            <a:endParaRPr lang="he-IL" sz="2400" b="1" dirty="0"/>
          </a:p>
        </p:txBody>
      </p:sp>
    </p:spTree>
    <p:extLst>
      <p:ext uri="{BB962C8B-B14F-4D97-AF65-F5344CB8AC3E}">
        <p14:creationId xmlns:p14="http://schemas.microsoft.com/office/powerpoint/2010/main" val="3642777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4212" y="385232"/>
            <a:ext cx="8534400" cy="1507067"/>
          </a:xfrm>
        </p:spPr>
        <p:txBody>
          <a:bodyPr>
            <a:normAutofit/>
          </a:bodyPr>
          <a:lstStyle/>
          <a:p>
            <a:pPr algn="r"/>
            <a:r>
              <a:rPr lang="he-IL" sz="4400" b="1" dirty="0" smtClean="0">
                <a:solidFill>
                  <a:schemeClr val="bg1"/>
                </a:solidFill>
              </a:rPr>
              <a:t>סיפור מרתון טבריה 2017</a:t>
            </a:r>
            <a:endParaRPr lang="he-IL" sz="4400" b="1" dirty="0">
              <a:solidFill>
                <a:schemeClr val="bg1"/>
              </a:solidFill>
            </a:endParaRPr>
          </a:p>
        </p:txBody>
      </p:sp>
      <p:sp>
        <p:nvSpPr>
          <p:cNvPr id="3" name="מציין מיקום תוכן 2"/>
          <p:cNvSpPr>
            <a:spLocks noGrp="1"/>
          </p:cNvSpPr>
          <p:nvPr>
            <p:ph idx="1"/>
          </p:nvPr>
        </p:nvSpPr>
        <p:spPr>
          <a:xfrm>
            <a:off x="558800" y="1663700"/>
            <a:ext cx="8547100" cy="5181599"/>
          </a:xfrm>
        </p:spPr>
        <p:txBody>
          <a:bodyPr/>
          <a:lstStyle/>
          <a:p>
            <a:pPr>
              <a:buFont typeface="Arial" panose="020B0604020202020204" pitchFamily="34" charset="0"/>
              <a:buChar char="•"/>
            </a:pPr>
            <a:r>
              <a:rPr lang="he-IL" sz="2400" dirty="0" err="1" smtClean="0">
                <a:solidFill>
                  <a:schemeClr val="tx1"/>
                </a:solidFill>
                <a:latin typeface="Arial" panose="020B0604020202020204" pitchFamily="34" charset="0"/>
                <a:cs typeface="Arial" panose="020B0604020202020204" pitchFamily="34" charset="0"/>
              </a:rPr>
              <a:t>תוכניות</a:t>
            </a:r>
            <a:r>
              <a:rPr lang="he-IL" sz="2400" dirty="0" smtClean="0">
                <a:solidFill>
                  <a:schemeClr val="tx1"/>
                </a:solidFill>
                <a:latin typeface="Arial" panose="020B0604020202020204" pitchFamily="34" charset="0"/>
                <a:cs typeface="Arial" panose="020B0604020202020204" pitchFamily="34" charset="0"/>
              </a:rPr>
              <a:t> לחוד, מציאות לחוד </a:t>
            </a:r>
          </a:p>
          <a:p>
            <a:pPr>
              <a:buFont typeface="Arial" panose="020B0604020202020204" pitchFamily="34" charset="0"/>
              <a:buChar char="•"/>
            </a:pPr>
            <a:r>
              <a:rPr lang="he-IL" sz="2400" dirty="0" smtClean="0">
                <a:solidFill>
                  <a:schemeClr val="tx1"/>
                </a:solidFill>
                <a:latin typeface="Arial" panose="020B0604020202020204" pitchFamily="34" charset="0"/>
                <a:cs typeface="Arial" panose="020B0604020202020204" pitchFamily="34" charset="0"/>
              </a:rPr>
              <a:t>50 יום לפני – פסילה ראשונה, אשפוז </a:t>
            </a:r>
          </a:p>
          <a:p>
            <a:pPr>
              <a:buFont typeface="Arial" panose="020B0604020202020204" pitchFamily="34" charset="0"/>
              <a:buChar char="•"/>
            </a:pPr>
            <a:r>
              <a:rPr lang="he-IL" sz="2400" dirty="0" smtClean="0">
                <a:solidFill>
                  <a:schemeClr val="tx1"/>
                </a:solidFill>
                <a:latin typeface="Arial" panose="020B0604020202020204" pitchFamily="34" charset="0"/>
                <a:cs typeface="Arial" panose="020B0604020202020204" pitchFamily="34" charset="0"/>
              </a:rPr>
              <a:t>30 יום לפני– פסילה שנייה, פציעה בברך </a:t>
            </a:r>
          </a:p>
          <a:p>
            <a:pPr>
              <a:buFont typeface="Arial" panose="020B0604020202020204" pitchFamily="34" charset="0"/>
              <a:buChar char="•"/>
            </a:pPr>
            <a:r>
              <a:rPr lang="he-IL" sz="2400" dirty="0" smtClean="0">
                <a:solidFill>
                  <a:schemeClr val="tx1"/>
                </a:solidFill>
                <a:latin typeface="Arial" panose="020B0604020202020204" pitchFamily="34" charset="0"/>
                <a:cs typeface="Arial" panose="020B0604020202020204" pitchFamily="34" charset="0"/>
              </a:rPr>
              <a:t>איך כל זה משפיע עלי? </a:t>
            </a:r>
          </a:p>
          <a:p>
            <a:pPr>
              <a:buFont typeface="Arial" panose="020B0604020202020204" pitchFamily="34" charset="0"/>
              <a:buChar char="•"/>
            </a:pPr>
            <a:r>
              <a:rPr lang="he-IL" sz="2400" dirty="0" smtClean="0">
                <a:solidFill>
                  <a:schemeClr val="tx1"/>
                </a:solidFill>
                <a:latin typeface="Arial" panose="020B0604020202020204" pitchFamily="34" charset="0"/>
                <a:cs typeface="Arial" panose="020B0604020202020204" pitchFamily="34" charset="0"/>
              </a:rPr>
              <a:t>קילומטר ה-36, הנפילה </a:t>
            </a:r>
          </a:p>
          <a:p>
            <a:pPr>
              <a:buFont typeface="Arial" panose="020B0604020202020204" pitchFamily="34" charset="0"/>
              <a:buChar char="•"/>
            </a:pPr>
            <a:r>
              <a:rPr lang="he-IL" sz="2400" dirty="0" smtClean="0">
                <a:solidFill>
                  <a:schemeClr val="tx1"/>
                </a:solidFill>
                <a:latin typeface="Arial" panose="020B0604020202020204" pitchFamily="34" charset="0"/>
                <a:cs typeface="Arial" panose="020B0604020202020204" pitchFamily="34" charset="0"/>
              </a:rPr>
              <a:t>משחק הרבעים, זוכרים? כשהרגליים לא עובדות, הראש נכנס לפעולה</a:t>
            </a:r>
          </a:p>
          <a:p>
            <a:pPr>
              <a:buFont typeface="Arial" panose="020B0604020202020204" pitchFamily="34" charset="0"/>
              <a:buChar char="•"/>
            </a:pPr>
            <a:r>
              <a:rPr lang="he-IL" sz="2400" dirty="0" smtClean="0">
                <a:solidFill>
                  <a:schemeClr val="tx1"/>
                </a:solidFill>
                <a:latin typeface="Arial" panose="020B0604020202020204" pitchFamily="34" charset="0"/>
                <a:cs typeface="Arial" panose="020B0604020202020204" pitchFamily="34" charset="0"/>
              </a:rPr>
              <a:t>הסוף המתוק</a:t>
            </a:r>
          </a:p>
          <a:p>
            <a:pPr>
              <a:buFont typeface="Arial" panose="020B0604020202020204" pitchFamily="34" charset="0"/>
              <a:buChar char="•"/>
            </a:pPr>
            <a:endParaRPr lang="he-IL" dirty="0" smtClean="0"/>
          </a:p>
          <a:p>
            <a:pPr>
              <a:buFont typeface="Arial" panose="020B0604020202020204" pitchFamily="34" charset="0"/>
              <a:buChar char="•"/>
            </a:pPr>
            <a:endParaRPr lang="he-IL" dirty="0"/>
          </a:p>
        </p:txBody>
      </p:sp>
    </p:spTree>
    <p:extLst>
      <p:ext uri="{BB962C8B-B14F-4D97-AF65-F5344CB8AC3E}">
        <p14:creationId xmlns:p14="http://schemas.microsoft.com/office/powerpoint/2010/main" val="3949706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95300" y="639233"/>
            <a:ext cx="8534400" cy="1189567"/>
          </a:xfrm>
        </p:spPr>
        <p:txBody>
          <a:bodyPr>
            <a:normAutofit/>
          </a:bodyPr>
          <a:lstStyle/>
          <a:p>
            <a:pPr algn="r"/>
            <a:r>
              <a:rPr lang="he-IL" sz="4400" b="1" dirty="0" smtClean="0">
                <a:solidFill>
                  <a:schemeClr val="bg1"/>
                </a:solidFill>
                <a:latin typeface="Arial" panose="020B0604020202020204" pitchFamily="34" charset="0"/>
                <a:cs typeface="Arial" panose="020B0604020202020204" pitchFamily="34" charset="0"/>
              </a:rPr>
              <a:t>החשיבות של אימון מנטאלי</a:t>
            </a:r>
            <a:endParaRPr lang="he-IL" sz="4400" b="1" dirty="0">
              <a:solidFill>
                <a:schemeClr val="bg1"/>
              </a:solidFill>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381000" y="2146300"/>
            <a:ext cx="8648700" cy="4241800"/>
          </a:xfrm>
        </p:spPr>
        <p:txBody>
          <a:bodyPr>
            <a:normAutofit fontScale="40000" lnSpcReduction="20000"/>
          </a:bodyPr>
          <a:lstStyle/>
          <a:p>
            <a:pPr marL="0" indent="0">
              <a:buNone/>
            </a:pPr>
            <a:r>
              <a:rPr lang="he-IL" sz="4600" u="sng" dirty="0" smtClean="0">
                <a:solidFill>
                  <a:schemeClr val="bg1"/>
                </a:solidFill>
                <a:latin typeface="Arial" panose="020B0604020202020204" pitchFamily="34" charset="0"/>
                <a:cs typeface="Arial" panose="020B0604020202020204" pitchFamily="34" charset="0"/>
              </a:rPr>
              <a:t>אנחנו מאמנים את הרגליים והגוף כל הזמן, אך גם הראש צריך להתאמן </a:t>
            </a:r>
          </a:p>
          <a:p>
            <a:endParaRPr lang="he-IL" sz="4200" dirty="0">
              <a:solidFill>
                <a:schemeClr val="bg1"/>
              </a:solidFill>
              <a:latin typeface="Arial" panose="020B0604020202020204" pitchFamily="34" charset="0"/>
              <a:cs typeface="Arial" panose="020B0604020202020204" pitchFamily="34" charset="0"/>
            </a:endParaRPr>
          </a:p>
          <a:p>
            <a:pPr marL="514350" indent="-514350">
              <a:buAutoNum type="arabicPlain" startAt="5"/>
            </a:pPr>
            <a:r>
              <a:rPr lang="he-IL" sz="5100" b="1" dirty="0" smtClean="0">
                <a:solidFill>
                  <a:schemeClr val="tx1"/>
                </a:solidFill>
                <a:latin typeface="Arial" panose="020B0604020202020204" pitchFamily="34" charset="0"/>
                <a:cs typeface="Arial" panose="020B0604020202020204" pitchFamily="34" charset="0"/>
              </a:rPr>
              <a:t>כלים של אימון מנטאלי</a:t>
            </a:r>
            <a:r>
              <a:rPr lang="he-IL" sz="5100" b="1" dirty="0">
                <a:solidFill>
                  <a:schemeClr val="tx1"/>
                </a:solidFill>
                <a:latin typeface="Arial" panose="020B0604020202020204" pitchFamily="34" charset="0"/>
                <a:cs typeface="Arial" panose="020B0604020202020204" pitchFamily="34" charset="0"/>
              </a:rPr>
              <a:t> </a:t>
            </a:r>
            <a:endParaRPr lang="he-IL" sz="5100" dirty="0" smtClean="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he-IL" sz="5100" dirty="0" smtClean="0">
                <a:solidFill>
                  <a:schemeClr val="tx1"/>
                </a:solidFill>
                <a:latin typeface="Arial" panose="020B0604020202020204" pitchFamily="34" charset="0"/>
                <a:cs typeface="Arial" panose="020B0604020202020204" pitchFamily="34" charset="0"/>
              </a:rPr>
              <a:t>מוטיבציה ויעדים</a:t>
            </a:r>
          </a:p>
          <a:p>
            <a:pPr>
              <a:buFont typeface="Arial" panose="020B0604020202020204" pitchFamily="34" charset="0"/>
              <a:buChar char="•"/>
            </a:pPr>
            <a:r>
              <a:rPr lang="he-IL" sz="5100" dirty="0" smtClean="0">
                <a:solidFill>
                  <a:schemeClr val="tx1"/>
                </a:solidFill>
                <a:latin typeface="Arial" panose="020B0604020202020204" pitchFamily="34" charset="0"/>
                <a:cs typeface="Arial" panose="020B0604020202020204" pitchFamily="34" charset="0"/>
              </a:rPr>
              <a:t>רוטינות </a:t>
            </a:r>
          </a:p>
          <a:p>
            <a:pPr>
              <a:buFont typeface="Arial" panose="020B0604020202020204" pitchFamily="34" charset="0"/>
              <a:buChar char="•"/>
            </a:pPr>
            <a:r>
              <a:rPr lang="he-IL" sz="5100" dirty="0" smtClean="0">
                <a:solidFill>
                  <a:schemeClr val="tx1"/>
                </a:solidFill>
                <a:latin typeface="Arial" panose="020B0604020202020204" pitchFamily="34" charset="0"/>
                <a:cs typeface="Arial" panose="020B0604020202020204" pitchFamily="34" charset="0"/>
              </a:rPr>
              <a:t>דמיון מודרך </a:t>
            </a:r>
          </a:p>
          <a:p>
            <a:pPr>
              <a:buFont typeface="Arial" panose="020B0604020202020204" pitchFamily="34" charset="0"/>
              <a:buChar char="•"/>
            </a:pPr>
            <a:r>
              <a:rPr lang="he-IL" sz="5100" dirty="0" smtClean="0">
                <a:solidFill>
                  <a:schemeClr val="tx1"/>
                </a:solidFill>
                <a:latin typeface="Arial" panose="020B0604020202020204" pitchFamily="34" charset="0"/>
                <a:cs typeface="Arial" panose="020B0604020202020204" pitchFamily="34" charset="0"/>
              </a:rPr>
              <a:t>פסיכולוגיה חיובית </a:t>
            </a:r>
          </a:p>
          <a:p>
            <a:pPr>
              <a:buFont typeface="Arial" panose="020B0604020202020204" pitchFamily="34" charset="0"/>
              <a:buChar char="•"/>
            </a:pPr>
            <a:r>
              <a:rPr lang="he-IL" sz="5100" dirty="0" smtClean="0">
                <a:solidFill>
                  <a:schemeClr val="tx1"/>
                </a:solidFill>
                <a:latin typeface="Arial" panose="020B0604020202020204" pitchFamily="34" charset="0"/>
                <a:cs typeface="Arial" panose="020B0604020202020204" pitchFamily="34" charset="0"/>
              </a:rPr>
              <a:t>דיבור עצמי </a:t>
            </a:r>
          </a:p>
          <a:p>
            <a:pPr>
              <a:buFont typeface="Arial" panose="020B0604020202020204" pitchFamily="34" charset="0"/>
              <a:buChar char="•"/>
            </a:pPr>
            <a:endParaRPr lang="he-IL" sz="4200" dirty="0">
              <a:solidFill>
                <a:schemeClr val="tx1"/>
              </a:solidFill>
              <a:latin typeface="Arial" panose="020B0604020202020204" pitchFamily="34" charset="0"/>
              <a:cs typeface="Arial" panose="020B0604020202020204" pitchFamily="34" charset="0"/>
            </a:endParaRPr>
          </a:p>
          <a:p>
            <a:pPr marL="0" indent="0">
              <a:buNone/>
            </a:pPr>
            <a:r>
              <a:rPr lang="he-IL" sz="5100" b="1" dirty="0" smtClean="0">
                <a:solidFill>
                  <a:schemeClr val="tx1"/>
                </a:solidFill>
                <a:latin typeface="Arial" panose="020B0604020202020204" pitchFamily="34" charset="0"/>
                <a:cs typeface="Arial" panose="020B0604020202020204" pitchFamily="34" charset="0"/>
                <a:hlinkClick r:id="rId2"/>
              </a:rPr>
              <a:t>שלושים שניות על כישלון והצלחה מפי מייקל ג'ורדן </a:t>
            </a:r>
            <a:endParaRPr lang="he-IL" sz="5100" b="1" dirty="0" smtClean="0">
              <a:solidFill>
                <a:schemeClr val="tx1"/>
              </a:solidFill>
              <a:latin typeface="Arial" panose="020B0604020202020204" pitchFamily="34" charset="0"/>
              <a:cs typeface="Arial" panose="020B0604020202020204" pitchFamily="34" charset="0"/>
            </a:endParaRPr>
          </a:p>
          <a:p>
            <a:pPr marL="0" indent="0">
              <a:buNone/>
            </a:pPr>
            <a:endParaRPr lang="he-IL" dirty="0" smtClean="0"/>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15" y="2737200"/>
            <a:ext cx="2034900" cy="3060000"/>
          </a:xfrm>
          <a:prstGeom prst="rect">
            <a:avLst/>
          </a:prstGeom>
        </p:spPr>
      </p:pic>
    </p:spTree>
    <p:extLst>
      <p:ext uri="{BB962C8B-B14F-4D97-AF65-F5344CB8AC3E}">
        <p14:creationId xmlns:p14="http://schemas.microsoft.com/office/powerpoint/2010/main" val="38707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1300" y="64028"/>
            <a:ext cx="9410700" cy="1129771"/>
          </a:xfrm>
        </p:spPr>
        <p:txBody>
          <a:bodyPr>
            <a:normAutofit/>
          </a:bodyPr>
          <a:lstStyle/>
          <a:p>
            <a:pPr algn="r"/>
            <a:r>
              <a:rPr lang="he-IL" sz="4400" b="1" dirty="0" smtClean="0">
                <a:solidFill>
                  <a:schemeClr val="bg1"/>
                </a:solidFill>
              </a:rPr>
              <a:t>מוטיבציות ויעדים </a:t>
            </a:r>
            <a:endParaRPr lang="he-IL" sz="4400" b="1" dirty="0">
              <a:solidFill>
                <a:schemeClr val="bg1"/>
              </a:solidFill>
            </a:endParaRPr>
          </a:p>
        </p:txBody>
      </p:sp>
      <p:sp>
        <p:nvSpPr>
          <p:cNvPr id="3" name="מציין מיקום תוכן 2"/>
          <p:cNvSpPr>
            <a:spLocks noGrp="1"/>
          </p:cNvSpPr>
          <p:nvPr>
            <p:ph idx="1"/>
          </p:nvPr>
        </p:nvSpPr>
        <p:spPr>
          <a:xfrm>
            <a:off x="2095500" y="876299"/>
            <a:ext cx="7620000" cy="5143501"/>
          </a:xfrm>
        </p:spPr>
        <p:txBody>
          <a:bodyPr>
            <a:normAutofit fontScale="70000" lnSpcReduction="20000"/>
          </a:bodyPr>
          <a:lstStyle/>
          <a:p>
            <a:pPr marL="0" indent="0">
              <a:buNone/>
            </a:pPr>
            <a:endParaRPr lang="he-IL" sz="2400" dirty="0" smtClean="0">
              <a:solidFill>
                <a:schemeClr val="tx1"/>
              </a:solidFill>
              <a:latin typeface="Arial" panose="020B0604020202020204" pitchFamily="34" charset="0"/>
              <a:cs typeface="Arial" panose="020B0604020202020204" pitchFamily="34" charset="0"/>
            </a:endParaRPr>
          </a:p>
          <a:p>
            <a:pPr marL="0" indent="0">
              <a:buNone/>
            </a:pPr>
            <a:r>
              <a:rPr lang="he-IL" sz="2900" b="1" dirty="0" smtClean="0">
                <a:solidFill>
                  <a:schemeClr val="bg1"/>
                </a:solidFill>
                <a:latin typeface="Arial" panose="020B0604020202020204" pitchFamily="34" charset="0"/>
                <a:cs typeface="Arial" panose="020B0604020202020204" pitchFamily="34" charset="0"/>
              </a:rPr>
              <a:t>מוטיבציה:</a:t>
            </a:r>
            <a:r>
              <a:rPr lang="he-IL" sz="2900" b="1" dirty="0" smtClean="0">
                <a:solidFill>
                  <a:schemeClr val="tx1"/>
                </a:solidFill>
                <a:latin typeface="Arial" panose="020B0604020202020204" pitchFamily="34" charset="0"/>
                <a:cs typeface="Arial" panose="020B0604020202020204" pitchFamily="34" charset="0"/>
              </a:rPr>
              <a:t> </a:t>
            </a:r>
          </a:p>
          <a:p>
            <a:pPr marL="0" indent="0">
              <a:buNone/>
            </a:pPr>
            <a:r>
              <a:rPr lang="he-IL" sz="2900" dirty="0" smtClean="0">
                <a:solidFill>
                  <a:schemeClr val="tx1"/>
                </a:solidFill>
                <a:latin typeface="Arial" panose="020B0604020202020204" pitchFamily="34" charset="0"/>
                <a:cs typeface="Arial" panose="020B0604020202020204" pitchFamily="34" charset="0"/>
              </a:rPr>
              <a:t>לעשות, ולהשתפר</a:t>
            </a:r>
          </a:p>
          <a:p>
            <a:pPr marL="0" indent="0">
              <a:buNone/>
            </a:pPr>
            <a:r>
              <a:rPr lang="he-IL" sz="2900" dirty="0" smtClean="0">
                <a:solidFill>
                  <a:schemeClr val="tx1"/>
                </a:solidFill>
                <a:latin typeface="Arial" panose="020B0604020202020204" pitchFamily="34" charset="0"/>
                <a:cs typeface="Arial" panose="020B0604020202020204" pitchFamily="34" charset="0"/>
              </a:rPr>
              <a:t>מוטיבציה פנימית, מוטיבציה חיצונית </a:t>
            </a:r>
          </a:p>
          <a:p>
            <a:pPr marL="0" indent="0">
              <a:buNone/>
            </a:pPr>
            <a:r>
              <a:rPr lang="he-IL" sz="2900" dirty="0" smtClean="0">
                <a:solidFill>
                  <a:schemeClr val="tx1"/>
                </a:solidFill>
                <a:latin typeface="Arial" panose="020B0604020202020204" pitchFamily="34" charset="0"/>
                <a:cs typeface="Arial" panose="020B0604020202020204" pitchFamily="34" charset="0"/>
              </a:rPr>
              <a:t>מוטיבציה שלילית, מוטיבציה חיובית </a:t>
            </a:r>
          </a:p>
          <a:p>
            <a:pPr marL="0" indent="0">
              <a:buNone/>
            </a:pPr>
            <a:endParaRPr lang="he-IL" sz="2900" dirty="0" smtClean="0">
              <a:solidFill>
                <a:schemeClr val="tx1"/>
              </a:solidFill>
              <a:latin typeface="Arial" panose="020B0604020202020204" pitchFamily="34" charset="0"/>
              <a:cs typeface="Arial" panose="020B0604020202020204" pitchFamily="34" charset="0"/>
            </a:endParaRPr>
          </a:p>
          <a:p>
            <a:pPr marL="0" indent="0">
              <a:buNone/>
            </a:pPr>
            <a:r>
              <a:rPr lang="he-IL" sz="2900" b="1" dirty="0" smtClean="0">
                <a:solidFill>
                  <a:schemeClr val="bg1"/>
                </a:solidFill>
                <a:latin typeface="Arial" panose="020B0604020202020204" pitchFamily="34" charset="0"/>
                <a:cs typeface="Arial" panose="020B0604020202020204" pitchFamily="34" charset="0"/>
              </a:rPr>
              <a:t>יעדים:</a:t>
            </a:r>
          </a:p>
          <a:p>
            <a:pPr marL="0" indent="0">
              <a:buNone/>
            </a:pPr>
            <a:r>
              <a:rPr lang="he-IL" sz="2900" dirty="0" smtClean="0">
                <a:solidFill>
                  <a:schemeClr val="tx1"/>
                </a:solidFill>
                <a:latin typeface="Arial" panose="020B0604020202020204" pitchFamily="34" charset="0"/>
                <a:cs typeface="Arial" panose="020B0604020202020204" pitchFamily="34" charset="0"/>
              </a:rPr>
              <a:t>יעדים קצרי טווח, יעדים ארוכי טווח</a:t>
            </a:r>
          </a:p>
          <a:p>
            <a:pPr marL="0" indent="0">
              <a:buNone/>
            </a:pPr>
            <a:r>
              <a:rPr lang="he-IL" sz="2900" dirty="0" smtClean="0">
                <a:solidFill>
                  <a:schemeClr val="tx1"/>
                </a:solidFill>
                <a:latin typeface="Arial" panose="020B0604020202020204" pitchFamily="34" charset="0"/>
                <a:cs typeface="Arial" panose="020B0604020202020204" pitchFamily="34" charset="0"/>
              </a:rPr>
              <a:t>יעדי ביצוע, יעדי תוצאות </a:t>
            </a:r>
          </a:p>
          <a:p>
            <a:pPr marL="0" indent="0">
              <a:buNone/>
            </a:pPr>
            <a:r>
              <a:rPr lang="he-IL" sz="2900" dirty="0" smtClean="0">
                <a:solidFill>
                  <a:schemeClr val="tx1"/>
                </a:solidFill>
                <a:latin typeface="Arial" panose="020B0604020202020204" pitchFamily="34" charset="0"/>
                <a:cs typeface="Arial" panose="020B0604020202020204" pitchFamily="34" charset="0"/>
              </a:rPr>
              <a:t>יעדים בתוך התהליך </a:t>
            </a:r>
          </a:p>
          <a:p>
            <a:pPr marL="0" indent="0">
              <a:buNone/>
            </a:pPr>
            <a:r>
              <a:rPr lang="he-IL" sz="2900" dirty="0" smtClean="0">
                <a:solidFill>
                  <a:schemeClr val="tx1"/>
                </a:solidFill>
                <a:latin typeface="Arial" panose="020B0604020202020204" pitchFamily="34" charset="0"/>
                <a:cs typeface="Arial" panose="020B0604020202020204" pitchFamily="34" charset="0"/>
              </a:rPr>
              <a:t>יומן ריצה </a:t>
            </a:r>
          </a:p>
          <a:p>
            <a:pPr marL="0" indent="0">
              <a:buNone/>
            </a:pPr>
            <a:endParaRPr lang="he-IL" dirty="0" smtClean="0"/>
          </a:p>
          <a:p>
            <a:pPr marL="0" indent="0" algn="ctr">
              <a:buNone/>
            </a:pPr>
            <a:endParaRPr lang="he-IL" dirty="0" smtClean="0">
              <a:solidFill>
                <a:schemeClr val="bg1"/>
              </a:solidFill>
              <a:latin typeface="Arial" panose="020B0604020202020204" pitchFamily="34" charset="0"/>
              <a:cs typeface="Arial" panose="020B0604020202020204" pitchFamily="34" charset="0"/>
            </a:endParaRPr>
          </a:p>
          <a:p>
            <a:pPr marL="0" indent="0" algn="ctr">
              <a:buNone/>
            </a:pPr>
            <a:r>
              <a:rPr lang="he-IL" sz="3100" b="1" u="sng" dirty="0" smtClean="0">
                <a:solidFill>
                  <a:schemeClr val="accent1"/>
                </a:solidFill>
                <a:latin typeface="Arial" panose="020B0604020202020204" pitchFamily="34" charset="0"/>
                <a:cs typeface="Arial" panose="020B0604020202020204" pitchFamily="34" charset="0"/>
              </a:rPr>
              <a:t>התוצאות לא מגדירות מי אנחנו, הן רק בסיס לשלב הבא בתהליך</a:t>
            </a:r>
            <a:endParaRPr lang="he-IL" sz="3100" b="1" u="sng" dirty="0">
              <a:solidFill>
                <a:schemeClr val="accent1"/>
              </a:solidFill>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1193799"/>
            <a:ext cx="5372100" cy="4127501"/>
          </a:xfrm>
          <a:prstGeom prst="rect">
            <a:avLst/>
          </a:prstGeom>
        </p:spPr>
      </p:pic>
    </p:spTree>
    <p:extLst>
      <p:ext uri="{BB962C8B-B14F-4D97-AF65-F5344CB8AC3E}">
        <p14:creationId xmlns:p14="http://schemas.microsoft.com/office/powerpoint/2010/main" val="72389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22312" y="512233"/>
            <a:ext cx="9441656" cy="1507067"/>
          </a:xfrm>
        </p:spPr>
        <p:txBody>
          <a:bodyPr>
            <a:normAutofit/>
          </a:bodyPr>
          <a:lstStyle/>
          <a:p>
            <a:pPr algn="r"/>
            <a:r>
              <a:rPr lang="he-IL" sz="4400" b="1" dirty="0" smtClean="0">
                <a:solidFill>
                  <a:schemeClr val="bg1"/>
                </a:solidFill>
                <a:latin typeface="Arial" panose="020B0604020202020204" pitchFamily="34" charset="0"/>
                <a:cs typeface="Arial" panose="020B0604020202020204" pitchFamily="34" charset="0"/>
              </a:rPr>
              <a:t>רוטינות </a:t>
            </a:r>
            <a:endParaRPr lang="he-IL" sz="4400" b="1" dirty="0">
              <a:solidFill>
                <a:schemeClr val="bg1"/>
              </a:solidFill>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361156" y="1574801"/>
            <a:ext cx="9802812" cy="2413000"/>
          </a:xfrm>
        </p:spPr>
        <p:txBody>
          <a:bodyPr>
            <a:normAutofit/>
          </a:bodyPr>
          <a:lstStyle/>
          <a:p>
            <a:r>
              <a:rPr lang="he-IL" sz="2400" dirty="0" smtClean="0">
                <a:solidFill>
                  <a:schemeClr val="tx1"/>
                </a:solidFill>
                <a:latin typeface="Arial" panose="020B0604020202020204" pitchFamily="34" charset="0"/>
                <a:cs typeface="Arial" panose="020B0604020202020204" pitchFamily="34" charset="0"/>
              </a:rPr>
              <a:t>לבנות הרגלים, אזור נוחות משלנו</a:t>
            </a:r>
          </a:p>
          <a:p>
            <a:r>
              <a:rPr lang="he-IL" sz="2400" dirty="0" smtClean="0">
                <a:solidFill>
                  <a:schemeClr val="tx1"/>
                </a:solidFill>
                <a:latin typeface="Arial" panose="020B0604020202020204" pitchFamily="34" charset="0"/>
                <a:cs typeface="Arial" panose="020B0604020202020204" pitchFamily="34" charset="0"/>
              </a:rPr>
              <a:t>אזהרה – פיתוח רוטינות שליליות </a:t>
            </a:r>
          </a:p>
          <a:p>
            <a:pPr marL="0" indent="0">
              <a:buNone/>
            </a:pPr>
            <a:r>
              <a:rPr lang="he-IL" sz="2400" dirty="0" smtClean="0">
                <a:solidFill>
                  <a:schemeClr val="tx1"/>
                </a:solidFill>
                <a:latin typeface="Arial" panose="020B0604020202020204" pitchFamily="34" charset="0"/>
                <a:cs typeface="Arial" panose="020B0604020202020204" pitchFamily="34" charset="0"/>
              </a:rPr>
              <a:t>    פתרון: להיות מסוגלים להשתחרר, ולתרגל רוטינות חדשות </a:t>
            </a:r>
            <a:endParaRPr lang="he-IL" sz="2400" dirty="0">
              <a:solidFill>
                <a:schemeClr val="tx1"/>
              </a:solidFill>
              <a:latin typeface="Arial" panose="020B0604020202020204" pitchFamily="34" charset="0"/>
              <a:cs typeface="Arial" panose="020B0604020202020204" pitchFamily="34" charset="0"/>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825" y="4034370"/>
            <a:ext cx="1809750" cy="2524125"/>
          </a:xfrm>
          <a:prstGeom prst="rect">
            <a:avLst/>
          </a:prstGeom>
        </p:spPr>
      </p:pic>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244" y="4225925"/>
            <a:ext cx="2238375" cy="2047875"/>
          </a:xfrm>
          <a:prstGeom prst="rect">
            <a:avLst/>
          </a:prstGeom>
        </p:spPr>
      </p:pic>
    </p:spTree>
    <p:extLst>
      <p:ext uri="{BB962C8B-B14F-4D97-AF65-F5344CB8AC3E}">
        <p14:creationId xmlns:p14="http://schemas.microsoft.com/office/powerpoint/2010/main" val="129310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19212" y="325965"/>
            <a:ext cx="8534400" cy="893235"/>
          </a:xfrm>
        </p:spPr>
        <p:txBody>
          <a:bodyPr>
            <a:normAutofit/>
          </a:bodyPr>
          <a:lstStyle/>
          <a:p>
            <a:pPr algn="r"/>
            <a:r>
              <a:rPr lang="he-IL" sz="4400" b="1" dirty="0" smtClean="0">
                <a:solidFill>
                  <a:schemeClr val="bg1"/>
                </a:solidFill>
              </a:rPr>
              <a:t>דמיון מודרך </a:t>
            </a:r>
            <a:endParaRPr lang="he-IL" sz="4400" b="1" dirty="0">
              <a:solidFill>
                <a:schemeClr val="bg1"/>
              </a:solidFill>
            </a:endParaRPr>
          </a:p>
        </p:txBody>
      </p:sp>
      <p:sp>
        <p:nvSpPr>
          <p:cNvPr id="3" name="מציין מיקום תוכן 2"/>
          <p:cNvSpPr>
            <a:spLocks noGrp="1"/>
          </p:cNvSpPr>
          <p:nvPr>
            <p:ph idx="1"/>
          </p:nvPr>
        </p:nvSpPr>
        <p:spPr>
          <a:xfrm>
            <a:off x="355600" y="2362201"/>
            <a:ext cx="9498012" cy="2997200"/>
          </a:xfrm>
        </p:spPr>
        <p:txBody>
          <a:bodyPr>
            <a:normAutofit fontScale="25000" lnSpcReduction="20000"/>
          </a:bodyPr>
          <a:lstStyle/>
          <a:p>
            <a:pPr marL="0" indent="0">
              <a:buNone/>
            </a:pPr>
            <a:r>
              <a:rPr lang="he-IL" sz="8000" b="1" u="sng" dirty="0" smtClean="0">
                <a:solidFill>
                  <a:schemeClr val="bg1"/>
                </a:solidFill>
                <a:latin typeface="Arial" panose="020B0604020202020204" pitchFamily="34" charset="0"/>
                <a:cs typeface="Arial" panose="020B0604020202020204" pitchFamily="34" charset="0"/>
              </a:rPr>
              <a:t>המטרה: לדמיין את הסיטואציה אליה אנחנו עומדים להיכנס, לדמיין את הקושי ואת ההצלחה</a:t>
            </a:r>
          </a:p>
          <a:p>
            <a:pPr marL="0" indent="0">
              <a:buNone/>
            </a:pPr>
            <a:endParaRPr lang="he-IL" sz="8000" dirty="0" smtClean="0">
              <a:solidFill>
                <a:schemeClr val="tx1"/>
              </a:solidFill>
              <a:latin typeface="Arial" panose="020B0604020202020204" pitchFamily="34" charset="0"/>
              <a:cs typeface="Arial" panose="020B0604020202020204" pitchFamily="34" charset="0"/>
            </a:endParaRPr>
          </a:p>
          <a:p>
            <a:pPr marL="0" indent="0">
              <a:buNone/>
            </a:pPr>
            <a:r>
              <a:rPr lang="he-IL" sz="9600" b="1" dirty="0" smtClean="0">
                <a:solidFill>
                  <a:schemeClr val="bg1"/>
                </a:solidFill>
                <a:latin typeface="Arial" panose="020B0604020202020204" pitchFamily="34" charset="0"/>
                <a:cs typeface="Arial" panose="020B0604020202020204" pitchFamily="34" charset="0"/>
              </a:rPr>
              <a:t>איך דמיון מודרך יכול לעזור לנו? </a:t>
            </a:r>
          </a:p>
          <a:p>
            <a:r>
              <a:rPr lang="he-IL" sz="9600" dirty="0" smtClean="0">
                <a:solidFill>
                  <a:schemeClr val="tx1"/>
                </a:solidFill>
                <a:latin typeface="Arial" panose="020B0604020202020204" pitchFamily="34" charset="0"/>
                <a:cs typeface="Arial" panose="020B0604020202020204" pitchFamily="34" charset="0"/>
              </a:rPr>
              <a:t>מכין את הראש והגוף לקראת המצב אליו אנחנו נכנסים </a:t>
            </a:r>
          </a:p>
          <a:p>
            <a:r>
              <a:rPr lang="he-IL" sz="9600" dirty="0" smtClean="0">
                <a:solidFill>
                  <a:schemeClr val="tx1"/>
                </a:solidFill>
                <a:latin typeface="Arial" panose="020B0604020202020204" pitchFamily="34" charset="0"/>
                <a:cs typeface="Arial" panose="020B0604020202020204" pitchFamily="34" charset="0"/>
              </a:rPr>
              <a:t>עוזר לנו ללמוד ולתרגל כלים חדשים להתמודדות </a:t>
            </a:r>
          </a:p>
          <a:p>
            <a:r>
              <a:rPr lang="he-IL" sz="9600" dirty="0" smtClean="0">
                <a:solidFill>
                  <a:schemeClr val="tx1"/>
                </a:solidFill>
                <a:latin typeface="Arial" panose="020B0604020202020204" pitchFamily="34" charset="0"/>
                <a:cs typeface="Arial" panose="020B0604020202020204" pitchFamily="34" charset="0"/>
              </a:rPr>
              <a:t>מאפשר לנו להתרכז במטרה</a:t>
            </a:r>
          </a:p>
          <a:p>
            <a:r>
              <a:rPr lang="he-IL" sz="9600" dirty="0" smtClean="0">
                <a:solidFill>
                  <a:schemeClr val="tx1"/>
                </a:solidFill>
                <a:latin typeface="Arial" panose="020B0604020202020204" pitchFamily="34" charset="0"/>
                <a:cs typeface="Arial" panose="020B0604020202020204" pitchFamily="34" charset="0"/>
              </a:rPr>
              <a:t>מכין אותנו לשינויים וסיטואציות לא מוכרות </a:t>
            </a:r>
          </a:p>
          <a:p>
            <a:r>
              <a:rPr lang="he-IL" sz="9600" dirty="0" smtClean="0">
                <a:solidFill>
                  <a:schemeClr val="tx1"/>
                </a:solidFill>
                <a:latin typeface="Arial" panose="020B0604020202020204" pitchFamily="34" charset="0"/>
                <a:cs typeface="Arial" panose="020B0604020202020204" pitchFamily="34" charset="0"/>
              </a:rPr>
              <a:t>משפר את היכולות שלנו להתמודד עם לחץ ופחד </a:t>
            </a:r>
          </a:p>
          <a:p>
            <a:pPr marL="0" indent="0">
              <a:buNone/>
            </a:pPr>
            <a:endParaRPr lang="he-IL" sz="8000" dirty="0" smtClean="0">
              <a:solidFill>
                <a:schemeClr val="tx1"/>
              </a:solidFill>
              <a:latin typeface="Arial" panose="020B0604020202020204" pitchFamily="34" charset="0"/>
              <a:cs typeface="Arial" panose="020B0604020202020204" pitchFamily="34" charset="0"/>
            </a:endParaRPr>
          </a:p>
          <a:p>
            <a:pPr marL="0" indent="0">
              <a:buNone/>
            </a:pPr>
            <a:r>
              <a:rPr lang="he-IL" sz="8000" b="1" dirty="0" smtClean="0">
                <a:solidFill>
                  <a:schemeClr val="bg1"/>
                </a:solidFill>
                <a:latin typeface="Arial" panose="020B0604020202020204" pitchFamily="34" charset="0"/>
                <a:cs typeface="Arial" panose="020B0604020202020204" pitchFamily="34" charset="0"/>
              </a:rPr>
              <a:t>אם נדמיין דברים טובים ונוכל למצוא את עצמנו עושים בתוכם, עם הזמן הם יהפכו למציאות </a:t>
            </a:r>
          </a:p>
          <a:p>
            <a:endParaRPr lang="he-IL" dirty="0" smtClean="0"/>
          </a:p>
          <a:p>
            <a:pPr marL="0" indent="0">
              <a:buNone/>
            </a:pPr>
            <a:endParaRPr lang="he-IL" dirty="0"/>
          </a:p>
        </p:txBody>
      </p:sp>
    </p:spTree>
    <p:extLst>
      <p:ext uri="{BB962C8B-B14F-4D97-AF65-F5344CB8AC3E}">
        <p14:creationId xmlns:p14="http://schemas.microsoft.com/office/powerpoint/2010/main" val="3575044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68512" y="0"/>
            <a:ext cx="8281988" cy="1507067"/>
          </a:xfrm>
        </p:spPr>
        <p:txBody>
          <a:bodyPr>
            <a:normAutofit/>
          </a:bodyPr>
          <a:lstStyle/>
          <a:p>
            <a:pPr algn="r"/>
            <a:r>
              <a:rPr lang="he-IL" sz="4000" b="1" dirty="0" smtClean="0">
                <a:solidFill>
                  <a:schemeClr val="bg1"/>
                </a:solidFill>
              </a:rPr>
              <a:t>פסיכולוגיה חיובית </a:t>
            </a:r>
            <a:endParaRPr lang="he-IL" sz="4000" b="1" dirty="0">
              <a:solidFill>
                <a:schemeClr val="bg1"/>
              </a:solidFill>
            </a:endParaRPr>
          </a:p>
        </p:txBody>
      </p:sp>
      <p:sp>
        <p:nvSpPr>
          <p:cNvPr id="3" name="מציין מיקום תוכן 2"/>
          <p:cNvSpPr>
            <a:spLocks noGrp="1"/>
          </p:cNvSpPr>
          <p:nvPr>
            <p:ph idx="1"/>
          </p:nvPr>
        </p:nvSpPr>
        <p:spPr>
          <a:xfrm>
            <a:off x="1954212" y="1143001"/>
            <a:ext cx="8534400" cy="3073400"/>
          </a:xfrm>
        </p:spPr>
        <p:txBody>
          <a:bodyPr/>
          <a:lstStyle/>
          <a:p>
            <a:r>
              <a:rPr lang="he-IL" sz="2400" dirty="0" smtClean="0">
                <a:solidFill>
                  <a:schemeClr val="tx1"/>
                </a:solidFill>
                <a:latin typeface="Arial" panose="020B0604020202020204" pitchFamily="34" charset="0"/>
                <a:cs typeface="Arial" panose="020B0604020202020204" pitchFamily="34" charset="0"/>
              </a:rPr>
              <a:t>תפיסה מילולית נכונה – אין סובל- יש מתמודד, אין קשה- יש מאתגר</a:t>
            </a:r>
          </a:p>
          <a:p>
            <a:r>
              <a:rPr lang="he-IL" sz="2400" dirty="0" smtClean="0">
                <a:solidFill>
                  <a:schemeClr val="tx1"/>
                </a:solidFill>
                <a:latin typeface="Arial" panose="020B0604020202020204" pitchFamily="34" charset="0"/>
                <a:cs typeface="Arial" panose="020B0604020202020204" pitchFamily="34" charset="0"/>
              </a:rPr>
              <a:t>עברנו את המכשול הראשון? מעכשיו כל דבר הוא הישג עבורנו</a:t>
            </a:r>
          </a:p>
          <a:p>
            <a:r>
              <a:rPr lang="he-IL" sz="2400" dirty="0" smtClean="0">
                <a:solidFill>
                  <a:schemeClr val="tx1"/>
                </a:solidFill>
                <a:latin typeface="Arial" panose="020B0604020202020204" pitchFamily="34" charset="0"/>
                <a:cs typeface="Arial" panose="020B0604020202020204" pitchFamily="34" charset="0"/>
              </a:rPr>
              <a:t>המרוץ הוא התוצאה הסופית</a:t>
            </a:r>
          </a:p>
          <a:p>
            <a:r>
              <a:rPr lang="he-IL" sz="2400" dirty="0" smtClean="0">
                <a:solidFill>
                  <a:schemeClr val="tx1"/>
                </a:solidFill>
                <a:latin typeface="Arial" panose="020B0604020202020204" pitchFamily="34" charset="0"/>
                <a:cs typeface="Arial" panose="020B0604020202020204" pitchFamily="34" charset="0"/>
              </a:rPr>
              <a:t>מסגור מחדש של המציאות </a:t>
            </a:r>
          </a:p>
          <a:p>
            <a:endParaRPr lang="he-IL"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96912" y="3606800"/>
            <a:ext cx="9791700" cy="461665"/>
          </a:xfrm>
          <a:prstGeom prst="rect">
            <a:avLst/>
          </a:prstGeom>
          <a:noFill/>
        </p:spPr>
        <p:txBody>
          <a:bodyPr wrap="square" rtlCol="1">
            <a:spAutoFit/>
          </a:bodyPr>
          <a:lstStyle/>
          <a:p>
            <a:pPr algn="r"/>
            <a:r>
              <a:rPr lang="he-IL" sz="2400" b="1" dirty="0" smtClean="0">
                <a:solidFill>
                  <a:schemeClr val="bg1"/>
                </a:solidFill>
                <a:hlinkClick r:id="rId2"/>
              </a:rPr>
              <a:t>בכל פעם כשאנחנו לא מפחדים לצאת מאזור הנוחות שלנו, אנחנו מנצחים</a:t>
            </a:r>
            <a:endParaRPr lang="he-IL" sz="2400" b="1" dirty="0">
              <a:solidFill>
                <a:schemeClr val="bg1"/>
              </a:solidFill>
            </a:endParaRPr>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4476223"/>
            <a:ext cx="2525712" cy="1766357"/>
          </a:xfrm>
          <a:prstGeom prst="rect">
            <a:avLst/>
          </a:prstGeom>
        </p:spPr>
      </p:pic>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0262" y="4476223"/>
            <a:ext cx="2819400" cy="1852082"/>
          </a:xfrm>
          <a:prstGeom prst="rect">
            <a:avLst/>
          </a:prstGeom>
        </p:spPr>
      </p:pic>
    </p:spTree>
    <p:extLst>
      <p:ext uri="{BB962C8B-B14F-4D97-AF65-F5344CB8AC3E}">
        <p14:creationId xmlns:p14="http://schemas.microsoft.com/office/powerpoint/2010/main" val="9029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76412" y="296335"/>
            <a:ext cx="8534400" cy="1253066"/>
          </a:xfrm>
        </p:spPr>
        <p:txBody>
          <a:bodyPr>
            <a:normAutofit/>
          </a:bodyPr>
          <a:lstStyle/>
          <a:p>
            <a:pPr algn="r"/>
            <a:r>
              <a:rPr lang="he-IL" sz="4000" b="1" dirty="0" smtClean="0">
                <a:solidFill>
                  <a:schemeClr val="bg1"/>
                </a:solidFill>
              </a:rPr>
              <a:t>דיבור עצמי חיובי</a:t>
            </a:r>
            <a:endParaRPr lang="he-IL" sz="4000" b="1" dirty="0">
              <a:solidFill>
                <a:schemeClr val="bg1"/>
              </a:solidFill>
            </a:endParaRPr>
          </a:p>
        </p:txBody>
      </p:sp>
      <p:sp>
        <p:nvSpPr>
          <p:cNvPr id="3" name="מציין מיקום תוכן 2"/>
          <p:cNvSpPr>
            <a:spLocks noGrp="1"/>
          </p:cNvSpPr>
          <p:nvPr>
            <p:ph idx="1"/>
          </p:nvPr>
        </p:nvSpPr>
        <p:spPr>
          <a:xfrm>
            <a:off x="1941512" y="1803401"/>
            <a:ext cx="8534400" cy="1981199"/>
          </a:xfrm>
        </p:spPr>
        <p:txBody>
          <a:bodyPr>
            <a:normAutofit/>
          </a:bodyPr>
          <a:lstStyle/>
          <a:p>
            <a:r>
              <a:rPr lang="he-IL" sz="2400" dirty="0" smtClean="0">
                <a:solidFill>
                  <a:schemeClr val="tx1"/>
                </a:solidFill>
                <a:latin typeface="Arial" panose="020B0604020202020204" pitchFamily="34" charset="0"/>
                <a:cs typeface="Arial" panose="020B0604020202020204" pitchFamily="34" charset="0"/>
              </a:rPr>
              <a:t>עידוד עצמי, פידבקים חיובים, שידור עצמי </a:t>
            </a:r>
          </a:p>
          <a:p>
            <a:r>
              <a:rPr lang="he-IL" sz="2400" dirty="0" smtClean="0">
                <a:solidFill>
                  <a:schemeClr val="tx1"/>
                </a:solidFill>
                <a:latin typeface="Arial" panose="020B0604020202020204" pitchFamily="34" charset="0"/>
                <a:cs typeface="Arial" panose="020B0604020202020204" pitchFamily="34" charset="0"/>
              </a:rPr>
              <a:t>למילים יש כוח</a:t>
            </a:r>
          </a:p>
          <a:p>
            <a:r>
              <a:rPr lang="he-IL" sz="2400" dirty="0" smtClean="0">
                <a:solidFill>
                  <a:schemeClr val="tx1"/>
                </a:solidFill>
                <a:latin typeface="Arial" panose="020B0604020202020204" pitchFamily="34" charset="0"/>
                <a:cs typeface="Arial" panose="020B0604020202020204" pitchFamily="34" charset="0"/>
              </a:rPr>
              <a:t>שיתוף חברים ובני משפחה</a:t>
            </a:r>
            <a:endParaRPr lang="he-IL" sz="2400" dirty="0">
              <a:solidFill>
                <a:schemeClr val="tx1"/>
              </a:solidFill>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24" y="4271962"/>
            <a:ext cx="3622676" cy="2306638"/>
          </a:xfrm>
          <a:prstGeom prst="rect">
            <a:avLst/>
          </a:prstGeom>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374" y="4271962"/>
            <a:ext cx="3235325" cy="2306638"/>
          </a:xfrm>
          <a:prstGeom prst="rect">
            <a:avLst/>
          </a:prstGeom>
        </p:spPr>
      </p:pic>
    </p:spTree>
    <p:extLst>
      <p:ext uri="{BB962C8B-B14F-4D97-AF65-F5344CB8AC3E}">
        <p14:creationId xmlns:p14="http://schemas.microsoft.com/office/powerpoint/2010/main" val="864746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46800" y="436033"/>
            <a:ext cx="4113212" cy="681568"/>
          </a:xfrm>
        </p:spPr>
        <p:txBody>
          <a:bodyPr>
            <a:normAutofit/>
          </a:bodyPr>
          <a:lstStyle/>
          <a:p>
            <a:pPr algn="r"/>
            <a:r>
              <a:rPr lang="he-IL" b="1" dirty="0" smtClean="0">
                <a:solidFill>
                  <a:schemeClr val="bg1"/>
                </a:solidFill>
              </a:rPr>
              <a:t>אף אדם הוא לא אי </a:t>
            </a:r>
            <a:endParaRPr lang="he-IL" b="1" dirty="0">
              <a:solidFill>
                <a:schemeClr val="bg1"/>
              </a:solidFill>
            </a:endParaRPr>
          </a:p>
        </p:txBody>
      </p:sp>
      <p:sp>
        <p:nvSpPr>
          <p:cNvPr id="3" name="מציין מיקום תוכן 2"/>
          <p:cNvSpPr>
            <a:spLocks noGrp="1"/>
          </p:cNvSpPr>
          <p:nvPr>
            <p:ph idx="1"/>
          </p:nvPr>
        </p:nvSpPr>
        <p:spPr>
          <a:xfrm>
            <a:off x="3822700" y="2806700"/>
            <a:ext cx="6437312" cy="406400"/>
          </a:xfrm>
        </p:spPr>
        <p:txBody>
          <a:bodyPr>
            <a:noAutofit/>
          </a:bodyPr>
          <a:lstStyle/>
          <a:p>
            <a:pPr marL="0" indent="0">
              <a:buNone/>
            </a:pPr>
            <a:r>
              <a:rPr lang="he-IL" sz="2800" dirty="0" smtClean="0">
                <a:solidFill>
                  <a:schemeClr val="tx1"/>
                </a:solidFill>
                <a:latin typeface="Arial" panose="020B0604020202020204" pitchFamily="34" charset="0"/>
                <a:cs typeface="Arial" panose="020B0604020202020204" pitchFamily="34" charset="0"/>
              </a:rPr>
              <a:t>בחיים, ברגעים הקשים, ברגעים הטובים, מהקילומטר הראשון באימונים ועד הקילומטר האחרון במרתון, אנחנו צריכים סביבנו אנשים תומכים. </a:t>
            </a:r>
          </a:p>
          <a:p>
            <a:endParaRPr lang="he-IL" sz="2800" dirty="0">
              <a:solidFill>
                <a:schemeClr val="tx1"/>
              </a:solidFill>
              <a:latin typeface="Arial" panose="020B0604020202020204" pitchFamily="34" charset="0"/>
              <a:cs typeface="Arial" panose="020B0604020202020204" pitchFamily="34" charset="0"/>
            </a:endParaRPr>
          </a:p>
          <a:p>
            <a:pPr marL="0" indent="0">
              <a:buNone/>
            </a:pPr>
            <a:r>
              <a:rPr lang="he-IL" sz="2800" dirty="0" smtClean="0">
                <a:solidFill>
                  <a:schemeClr val="tx1"/>
                </a:solidFill>
                <a:latin typeface="Arial" panose="020B0604020202020204" pitchFamily="34" charset="0"/>
                <a:cs typeface="Arial" panose="020B0604020202020204" pitchFamily="34" charset="0"/>
              </a:rPr>
              <a:t>התמונה מסבירה </a:t>
            </a:r>
            <a:r>
              <a:rPr lang="he-IL" sz="2800" dirty="0" err="1" smtClean="0">
                <a:solidFill>
                  <a:schemeClr val="tx1"/>
                </a:solidFill>
                <a:latin typeface="Arial" panose="020B0604020202020204" pitchFamily="34" charset="0"/>
                <a:cs typeface="Arial" panose="020B0604020202020204" pitchFamily="34" charset="0"/>
              </a:rPr>
              <a:t>הכל</a:t>
            </a:r>
            <a:r>
              <a:rPr lang="he-IL" sz="2800" dirty="0" smtClean="0">
                <a:solidFill>
                  <a:schemeClr val="tx1"/>
                </a:solidFill>
                <a:latin typeface="Arial" panose="020B0604020202020204" pitchFamily="34" charset="0"/>
                <a:cs typeface="Arial" panose="020B0604020202020204" pitchFamily="34" charset="0"/>
              </a:rPr>
              <a:t>, לא?</a:t>
            </a:r>
          </a:p>
          <a:p>
            <a:pPr marL="0" indent="0">
              <a:buNone/>
            </a:pPr>
            <a:endParaRPr lang="he-IL" sz="2400" dirty="0">
              <a:solidFill>
                <a:schemeClr val="tx1"/>
              </a:solidFill>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11125" y="2279601"/>
            <a:ext cx="5312000" cy="2988000"/>
          </a:xfrm>
          <a:prstGeom prst="rect">
            <a:avLst/>
          </a:prstGeom>
        </p:spPr>
      </p:pic>
    </p:spTree>
    <p:extLst>
      <p:ext uri="{BB962C8B-B14F-4D97-AF65-F5344CB8AC3E}">
        <p14:creationId xmlns:p14="http://schemas.microsoft.com/office/powerpoint/2010/main" val="2642188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20724" y="520700"/>
            <a:ext cx="9350376" cy="1697567"/>
          </a:xfrm>
        </p:spPr>
        <p:txBody>
          <a:bodyPr>
            <a:normAutofit/>
          </a:bodyPr>
          <a:lstStyle/>
          <a:p>
            <a:pPr algn="r"/>
            <a:r>
              <a:rPr lang="he-IL" sz="6600" b="1" cap="none" dirty="0" smtClean="0">
                <a:ln w="0"/>
                <a:solidFill>
                  <a:schemeClr val="accent1"/>
                </a:solidFill>
                <a:effectLst>
                  <a:reflection blurRad="6350" stA="53000" endA="300" endPos="35500" dir="5400000" sy="-90000" algn="bl" rotWithShape="0"/>
                </a:effectLst>
              </a:rPr>
              <a:t>תודה רבה על ההקשבה!</a:t>
            </a:r>
            <a:r>
              <a:rPr lang="en-US" b="1" cap="none" dirty="0" smtClean="0">
                <a:ln w="0"/>
                <a:solidFill>
                  <a:schemeClr val="accent1"/>
                </a:solidFill>
                <a:effectLst>
                  <a:reflection blurRad="6350" stA="53000" endA="300" endPos="35500" dir="5400000" sy="-90000" algn="bl" rotWithShape="0"/>
                </a:effectLst>
              </a:rPr>
              <a:t> </a:t>
            </a:r>
            <a:endParaRPr lang="he-IL" b="1" cap="none" dirty="0">
              <a:ln w="0"/>
              <a:solidFill>
                <a:schemeClr val="accent1"/>
              </a:solidFill>
              <a:effectLst>
                <a:reflection blurRad="6350" stA="53000" endA="300" endPos="35500" dir="5400000" sy="-90000" algn="bl" rotWithShape="0"/>
              </a:effectLst>
            </a:endParaRPr>
          </a:p>
        </p:txBody>
      </p:sp>
      <p:sp>
        <p:nvSpPr>
          <p:cNvPr id="3" name="מציין מיקום תוכן 2"/>
          <p:cNvSpPr>
            <a:spLocks noGrp="1"/>
          </p:cNvSpPr>
          <p:nvPr>
            <p:ph idx="1"/>
          </p:nvPr>
        </p:nvSpPr>
        <p:spPr>
          <a:xfrm>
            <a:off x="720724" y="2218268"/>
            <a:ext cx="8534400" cy="4165600"/>
          </a:xfrm>
        </p:spPr>
        <p:txBody>
          <a:bodyPr>
            <a:normAutofit/>
          </a:bodyPr>
          <a:lstStyle/>
          <a:p>
            <a:pPr marL="0" indent="0">
              <a:buNone/>
            </a:pPr>
            <a:r>
              <a:rPr lang="he-IL" sz="2800" b="1" dirty="0" smtClean="0">
                <a:solidFill>
                  <a:schemeClr val="tx1"/>
                </a:solidFill>
              </a:rPr>
              <a:t>מוזמנים תמיד לשאול שאלות, אשמח לעזור.  </a:t>
            </a:r>
          </a:p>
          <a:p>
            <a:pPr marL="0" indent="0">
              <a:buNone/>
            </a:pPr>
            <a:r>
              <a:rPr lang="he-IL" sz="2800" b="1" dirty="0" smtClean="0">
                <a:solidFill>
                  <a:schemeClr val="tx1"/>
                </a:solidFill>
              </a:rPr>
              <a:t>מוזמנים לקרוא מאמרים שלי באתר מרתון ישראל, </a:t>
            </a:r>
            <a:r>
              <a:rPr lang="en-US" sz="2800" b="1" dirty="0" err="1" smtClean="0">
                <a:solidFill>
                  <a:schemeClr val="tx1"/>
                </a:solidFill>
              </a:rPr>
              <a:t>realtiming</a:t>
            </a:r>
            <a:r>
              <a:rPr lang="he-IL" sz="2800" b="1" dirty="0" smtClean="0">
                <a:solidFill>
                  <a:schemeClr val="tx1"/>
                </a:solidFill>
              </a:rPr>
              <a:t>, </a:t>
            </a:r>
            <a:r>
              <a:rPr lang="en-US" sz="2800" b="1" dirty="0" smtClean="0">
                <a:solidFill>
                  <a:schemeClr val="tx1"/>
                </a:solidFill>
              </a:rPr>
              <a:t>running</a:t>
            </a:r>
            <a:r>
              <a:rPr lang="en-US" sz="2800" b="1" dirty="0">
                <a:solidFill>
                  <a:schemeClr val="tx1"/>
                </a:solidFill>
              </a:rPr>
              <a:t> </a:t>
            </a:r>
            <a:r>
              <a:rPr lang="he-IL" sz="2800" b="1" dirty="0" smtClean="0">
                <a:solidFill>
                  <a:schemeClr val="tx1"/>
                </a:solidFill>
              </a:rPr>
              <a:t> ולפנות אלי למידע נוסף. </a:t>
            </a:r>
          </a:p>
          <a:p>
            <a:pPr marL="0" indent="0">
              <a:buNone/>
            </a:pPr>
            <a:endParaRPr lang="he-IL" sz="2400" b="1" dirty="0">
              <a:solidFill>
                <a:schemeClr val="tx1"/>
              </a:solidFill>
            </a:endParaRPr>
          </a:p>
        </p:txBody>
      </p:sp>
    </p:spTree>
    <p:extLst>
      <p:ext uri="{BB962C8B-B14F-4D97-AF65-F5344CB8AC3E}">
        <p14:creationId xmlns:p14="http://schemas.microsoft.com/office/powerpoint/2010/main" val="401145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695700" y="381000"/>
            <a:ext cx="5905500" cy="4953000"/>
          </a:xfrm>
        </p:spPr>
        <p:txBody>
          <a:bodyPr>
            <a:normAutofit fontScale="25000" lnSpcReduction="20000"/>
          </a:bodyPr>
          <a:lstStyle/>
          <a:p>
            <a:pPr marL="0" indent="0">
              <a:buNone/>
            </a:pPr>
            <a:endParaRPr lang="he-IL" sz="14400" dirty="0" smtClean="0">
              <a:solidFill>
                <a:schemeClr val="tx1"/>
              </a:solidFill>
            </a:endParaRPr>
          </a:p>
          <a:p>
            <a:pPr marL="0" indent="0">
              <a:buNone/>
            </a:pPr>
            <a:endParaRPr lang="he-IL" sz="14400" dirty="0">
              <a:solidFill>
                <a:schemeClr val="tx1"/>
              </a:solidFill>
            </a:endParaRPr>
          </a:p>
          <a:p>
            <a:pPr marL="0" indent="0">
              <a:buNone/>
            </a:pPr>
            <a:endParaRPr lang="he-IL" sz="14400" b="1" u="sng" dirty="0" smtClean="0">
              <a:solidFill>
                <a:schemeClr val="bg1"/>
              </a:solidFill>
            </a:endParaRPr>
          </a:p>
          <a:p>
            <a:pPr marL="0" indent="0">
              <a:buNone/>
            </a:pPr>
            <a:r>
              <a:rPr lang="he-IL" sz="14400" b="1" u="sng" dirty="0" smtClean="0">
                <a:solidFill>
                  <a:schemeClr val="bg1"/>
                </a:solidFill>
              </a:rPr>
              <a:t>מה יהיה בהרצאה:</a:t>
            </a:r>
            <a:endParaRPr lang="he-IL" sz="14400" dirty="0" smtClean="0">
              <a:solidFill>
                <a:schemeClr val="tx1"/>
              </a:solidFill>
            </a:endParaRPr>
          </a:p>
          <a:p>
            <a:pPr marL="0" indent="0">
              <a:buNone/>
            </a:pPr>
            <a:endParaRPr lang="he-IL" sz="8000" b="1" dirty="0" smtClean="0">
              <a:solidFill>
                <a:schemeClr val="bg1"/>
              </a:solidFill>
            </a:endParaRPr>
          </a:p>
          <a:p>
            <a:pPr marL="0" indent="0">
              <a:buNone/>
            </a:pPr>
            <a:r>
              <a:rPr lang="he-IL" sz="8000" b="1" dirty="0" smtClean="0">
                <a:solidFill>
                  <a:schemeClr val="bg1"/>
                </a:solidFill>
              </a:rPr>
              <a:t>חלק ראשון:</a:t>
            </a:r>
            <a:endParaRPr lang="he-IL" sz="8000" b="1" dirty="0">
              <a:solidFill>
                <a:schemeClr val="bg1"/>
              </a:solidFill>
            </a:endParaRPr>
          </a:p>
          <a:p>
            <a:r>
              <a:rPr lang="he-IL" sz="8000" dirty="0" smtClean="0">
                <a:solidFill>
                  <a:schemeClr val="tx1"/>
                </a:solidFill>
                <a:latin typeface="Arial" panose="020B0604020202020204" pitchFamily="34" charset="0"/>
                <a:cs typeface="Arial" panose="020B0604020202020204" pitchFamily="34" charset="0"/>
              </a:rPr>
              <a:t>רק על עצמי לספר ידעתי  </a:t>
            </a:r>
          </a:p>
          <a:p>
            <a:r>
              <a:rPr lang="he-IL" sz="8000" dirty="0" smtClean="0">
                <a:solidFill>
                  <a:schemeClr val="tx1"/>
                </a:solidFill>
                <a:latin typeface="Arial" panose="020B0604020202020204" pitchFamily="34" charset="0"/>
                <a:cs typeface="Arial" panose="020B0604020202020204" pitchFamily="34" charset="0"/>
              </a:rPr>
              <a:t>אני והתסמונת</a:t>
            </a:r>
          </a:p>
          <a:p>
            <a:r>
              <a:rPr lang="he-IL" sz="8000" dirty="0" smtClean="0">
                <a:solidFill>
                  <a:schemeClr val="tx1"/>
                </a:solidFill>
                <a:latin typeface="Arial" panose="020B0604020202020204" pitchFamily="34" charset="0"/>
                <a:cs typeface="Arial" panose="020B0604020202020204" pitchFamily="34" charset="0"/>
              </a:rPr>
              <a:t>כיצד נכנסתי אל עולם הריצה – שלושת הפרקים</a:t>
            </a:r>
          </a:p>
          <a:p>
            <a:r>
              <a:rPr lang="he-IL" sz="8000" dirty="0" smtClean="0">
                <a:solidFill>
                  <a:schemeClr val="tx1"/>
                </a:solidFill>
                <a:latin typeface="Arial" panose="020B0604020202020204" pitchFamily="34" charset="0"/>
                <a:cs typeface="Arial" panose="020B0604020202020204" pitchFamily="34" charset="0"/>
              </a:rPr>
              <a:t>מה זו ריצה בשבילי</a:t>
            </a:r>
          </a:p>
          <a:p>
            <a:pPr marL="0" indent="0">
              <a:buNone/>
            </a:pPr>
            <a:endParaRPr lang="he-IL" sz="8000" dirty="0" smtClean="0">
              <a:solidFill>
                <a:schemeClr val="tx1"/>
              </a:solidFill>
            </a:endParaRPr>
          </a:p>
          <a:p>
            <a:pPr marL="0" indent="0">
              <a:buNone/>
            </a:pPr>
            <a:r>
              <a:rPr lang="he-IL" sz="8000" b="1" dirty="0" smtClean="0">
                <a:solidFill>
                  <a:schemeClr val="bg1"/>
                </a:solidFill>
              </a:rPr>
              <a:t>חלק שני: </a:t>
            </a:r>
          </a:p>
          <a:p>
            <a:r>
              <a:rPr lang="he-IL" sz="8000" dirty="0" smtClean="0">
                <a:solidFill>
                  <a:schemeClr val="tx1"/>
                </a:solidFill>
                <a:latin typeface="Arial" panose="020B0604020202020204" pitchFamily="34" charset="0"/>
                <a:cs typeface="Arial" panose="020B0604020202020204" pitchFamily="34" charset="0"/>
              </a:rPr>
              <a:t>סיפור קצר על רגע גדול – מרתון טבריה 2017</a:t>
            </a:r>
          </a:p>
          <a:p>
            <a:r>
              <a:rPr lang="he-IL" sz="8000" dirty="0" smtClean="0">
                <a:solidFill>
                  <a:schemeClr val="tx1"/>
                </a:solidFill>
                <a:latin typeface="Arial" panose="020B0604020202020204" pitchFamily="34" charset="0"/>
                <a:cs typeface="Arial" panose="020B0604020202020204" pitchFamily="34" charset="0"/>
              </a:rPr>
              <a:t>החשיבות של אימון מנטאלי </a:t>
            </a:r>
          </a:p>
          <a:p>
            <a:r>
              <a:rPr lang="he-IL" sz="8000" dirty="0" smtClean="0">
                <a:solidFill>
                  <a:schemeClr val="tx1"/>
                </a:solidFill>
                <a:latin typeface="Arial" panose="020B0604020202020204" pitchFamily="34" charset="0"/>
                <a:cs typeface="Arial" panose="020B0604020202020204" pitchFamily="34" charset="0"/>
              </a:rPr>
              <a:t>5 כלים של אימון מנטאלי </a:t>
            </a:r>
          </a:p>
          <a:p>
            <a:r>
              <a:rPr lang="he-IL" sz="8000" dirty="0" smtClean="0">
                <a:solidFill>
                  <a:schemeClr val="tx1"/>
                </a:solidFill>
                <a:latin typeface="Arial" panose="020B0604020202020204" pitchFamily="34" charset="0"/>
                <a:cs typeface="Arial" panose="020B0604020202020204" pitchFamily="34" charset="0"/>
              </a:rPr>
              <a:t>תמיכה וניצחון </a:t>
            </a:r>
          </a:p>
          <a:p>
            <a:pPr marL="0" indent="0">
              <a:buNone/>
            </a:pPr>
            <a:endParaRPr lang="he-IL" sz="4400" dirty="0" smtClean="0">
              <a:solidFill>
                <a:schemeClr val="tx1"/>
              </a:solidFill>
            </a:endParaRPr>
          </a:p>
          <a:p>
            <a:endParaRPr lang="he-IL" sz="4400" dirty="0" smtClean="0">
              <a:solidFill>
                <a:schemeClr val="tx1"/>
              </a:solidFill>
            </a:endParaRPr>
          </a:p>
          <a:p>
            <a:endParaRPr lang="he-IL" sz="4400" dirty="0" smtClean="0">
              <a:solidFill>
                <a:schemeClr val="tx1"/>
              </a:solidFill>
            </a:endParaRPr>
          </a:p>
          <a:p>
            <a:pPr marL="0" indent="0">
              <a:buNone/>
            </a:pPr>
            <a:r>
              <a:rPr lang="he-IL" sz="4400" dirty="0" smtClean="0">
                <a:solidFill>
                  <a:schemeClr val="tx1"/>
                </a:solidFill>
              </a:rPr>
              <a:t>                       </a:t>
            </a:r>
          </a:p>
          <a:p>
            <a:pPr marL="0" indent="0">
              <a:buNone/>
            </a:pPr>
            <a:endParaRPr lang="he-IL" sz="4400" dirty="0" smtClean="0">
              <a:solidFill>
                <a:schemeClr val="tx1"/>
              </a:solidFill>
            </a:endParaRPr>
          </a:p>
          <a:p>
            <a:pPr marL="0" indent="0">
              <a:buNone/>
            </a:pPr>
            <a:endParaRPr lang="he-IL" dirty="0"/>
          </a:p>
        </p:txBody>
      </p:sp>
    </p:spTree>
    <p:extLst>
      <p:ext uri="{BB962C8B-B14F-4D97-AF65-F5344CB8AC3E}">
        <p14:creationId xmlns:p14="http://schemas.microsoft.com/office/powerpoint/2010/main" val="2430440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38212" y="3009900"/>
            <a:ext cx="9459912" cy="1041400"/>
          </a:xfrm>
        </p:spPr>
        <p:txBody>
          <a:bodyPr>
            <a:normAutofit fontScale="90000"/>
          </a:bodyPr>
          <a:lstStyle/>
          <a:p>
            <a:pPr algn="r"/>
            <a:r>
              <a:rPr lang="he-IL" sz="2700" dirty="0" smtClean="0">
                <a:latin typeface="Arial" panose="020B0604020202020204" pitchFamily="34" charset="0"/>
                <a:cs typeface="Arial" panose="020B0604020202020204" pitchFamily="34" charset="0"/>
              </a:rPr>
              <a:t>בן 38, נשוי לחגית.   </a:t>
            </a:r>
            <a:br>
              <a:rPr lang="he-IL" sz="2700" dirty="0" smtClean="0">
                <a:latin typeface="Arial" panose="020B0604020202020204" pitchFamily="34" charset="0"/>
                <a:cs typeface="Arial" panose="020B0604020202020204" pitchFamily="34" charset="0"/>
              </a:rPr>
            </a:br>
            <a:r>
              <a:rPr lang="he-IL" sz="2700" dirty="0" smtClean="0">
                <a:latin typeface="Arial" panose="020B0604020202020204" pitchFamily="34" charset="0"/>
                <a:cs typeface="Arial" panose="020B0604020202020204" pitchFamily="34" charset="0"/>
              </a:rPr>
              <a:t>בעל תואר ראשון במדעי המדינה, תואר שני בגישור ופתרון סכוכים ותואר שני </a:t>
            </a:r>
            <a:r>
              <a:rPr lang="he-IL" sz="2700" dirty="0" err="1" smtClean="0">
                <a:latin typeface="Arial" panose="020B0604020202020204" pitchFamily="34" charset="0"/>
                <a:cs typeface="Arial" panose="020B0604020202020204" pitchFamily="34" charset="0"/>
              </a:rPr>
              <a:t>במינהל</a:t>
            </a:r>
            <a:r>
              <a:rPr lang="he-IL" sz="2700" dirty="0" smtClean="0">
                <a:latin typeface="Arial" panose="020B0604020202020204" pitchFamily="34" charset="0"/>
                <a:cs typeface="Arial" panose="020B0604020202020204" pitchFamily="34" charset="0"/>
              </a:rPr>
              <a:t> ומדיניות ציבורית. </a:t>
            </a:r>
            <a:br>
              <a:rPr lang="he-IL" sz="2700" dirty="0" smtClean="0">
                <a:latin typeface="Arial" panose="020B0604020202020204" pitchFamily="34" charset="0"/>
                <a:cs typeface="Arial" panose="020B0604020202020204" pitchFamily="34" charset="0"/>
              </a:rPr>
            </a:br>
            <a:r>
              <a:rPr lang="he-IL" sz="2700" dirty="0" smtClean="0">
                <a:latin typeface="Arial" panose="020B0604020202020204" pitchFamily="34" charset="0"/>
                <a:cs typeface="Arial" panose="020B0604020202020204" pitchFamily="34" charset="0"/>
              </a:rPr>
              <a:t>מתפרנס מכתיבת תוכן לאתרי אינטרנט בנושאים שונים. </a:t>
            </a:r>
            <a:br>
              <a:rPr lang="he-IL" sz="2700" dirty="0" smtClean="0">
                <a:latin typeface="Arial" panose="020B0604020202020204" pitchFamily="34" charset="0"/>
                <a:cs typeface="Arial" panose="020B0604020202020204" pitchFamily="34" charset="0"/>
              </a:rPr>
            </a:br>
            <a:r>
              <a:rPr lang="he-IL" sz="2700" dirty="0">
                <a:latin typeface="Arial" panose="020B0604020202020204" pitchFamily="34" charset="0"/>
                <a:cs typeface="Arial" panose="020B0604020202020204" pitchFamily="34" charset="0"/>
              </a:rPr>
              <a:t>בוגר קורס אימון מנטאלי </a:t>
            </a:r>
            <a:r>
              <a:rPr lang="he-IL" sz="2700" dirty="0" smtClean="0">
                <a:latin typeface="Arial" panose="020B0604020202020204" pitchFamily="34" charset="0"/>
                <a:cs typeface="Arial" panose="020B0604020202020204" pitchFamily="34" charset="0"/>
              </a:rPr>
              <a:t>לספורטאים, לומד כיום בקורס למדריכי ריצות ארוכות</a:t>
            </a:r>
            <a:br>
              <a:rPr lang="he-IL" sz="2700" dirty="0" smtClean="0">
                <a:latin typeface="Arial" panose="020B0604020202020204" pitchFamily="34" charset="0"/>
                <a:cs typeface="Arial" panose="020B0604020202020204" pitchFamily="34" charset="0"/>
              </a:rPr>
            </a:br>
            <a:r>
              <a:rPr lang="he-IL" sz="2700" dirty="0" smtClean="0">
                <a:latin typeface="Arial" panose="020B0604020202020204" pitchFamily="34" charset="0"/>
                <a:cs typeface="Arial" panose="020B0604020202020204" pitchFamily="34" charset="0"/>
              </a:rPr>
              <a:t>רץ למרחקים ארוכים – עד מרחק של מרתון</a:t>
            </a:r>
            <a:br>
              <a:rPr lang="he-IL" sz="2700" dirty="0" smtClean="0">
                <a:latin typeface="Arial" panose="020B0604020202020204" pitchFamily="34" charset="0"/>
                <a:cs typeface="Arial" panose="020B0604020202020204" pitchFamily="34" charset="0"/>
              </a:rPr>
            </a:br>
            <a:r>
              <a:rPr lang="he-IL" sz="2700" dirty="0" smtClean="0">
                <a:latin typeface="Arial" panose="020B0604020202020204" pitchFamily="34" charset="0"/>
                <a:cs typeface="Arial" panose="020B0604020202020204" pitchFamily="34" charset="0"/>
              </a:rPr>
              <a:t>כותב ומפרסם מאמרים על ריצה מהיבטים אישיים ומנטאליים</a:t>
            </a:r>
            <a:br>
              <a:rPr lang="he-IL" sz="2700" dirty="0" smtClean="0">
                <a:latin typeface="Arial" panose="020B0604020202020204" pitchFamily="34" charset="0"/>
                <a:cs typeface="Arial" panose="020B0604020202020204" pitchFamily="34" charset="0"/>
              </a:rPr>
            </a:br>
            <a:r>
              <a:rPr lang="he-IL" sz="2700" dirty="0" smtClean="0">
                <a:latin typeface="Arial" panose="020B0604020202020204" pitchFamily="34" charset="0"/>
                <a:cs typeface="Arial" panose="020B0604020202020204" pitchFamily="34" charset="0"/>
              </a:rPr>
              <a:t>מתנדב בעמותת אתגרים ריצה כפר סבא 	</a:t>
            </a:r>
            <a:br>
              <a:rPr lang="he-IL" sz="2700" dirty="0" smtClean="0">
                <a:latin typeface="Arial" panose="020B0604020202020204" pitchFamily="34" charset="0"/>
                <a:cs typeface="Arial" panose="020B0604020202020204" pitchFamily="34" charset="0"/>
              </a:rPr>
            </a:br>
            <a:r>
              <a:rPr lang="he-IL" sz="2700" dirty="0">
                <a:latin typeface="Arial" panose="020B0604020202020204" pitchFamily="34" charset="0"/>
                <a:cs typeface="Arial" panose="020B0604020202020204" pitchFamily="34" charset="0"/>
              </a:rPr>
              <a:t/>
            </a:r>
            <a:br>
              <a:rPr lang="he-IL" sz="2700" dirty="0">
                <a:latin typeface="Arial" panose="020B0604020202020204" pitchFamily="34" charset="0"/>
                <a:cs typeface="Arial" panose="020B0604020202020204" pitchFamily="34" charset="0"/>
              </a:rPr>
            </a:br>
            <a:r>
              <a:rPr lang="he-IL" sz="2700" b="1" dirty="0" smtClean="0">
                <a:latin typeface="Arial" panose="020B0604020202020204" pitchFamily="34" charset="0"/>
                <a:cs typeface="Arial" panose="020B0604020202020204" pitchFamily="34" charset="0"/>
              </a:rPr>
              <a:t>כפי שאתם יכולים לראות יש לי תסמונת </a:t>
            </a:r>
            <a:r>
              <a:rPr lang="he-IL" sz="2700" b="1" dirty="0" smtClean="0">
                <a:latin typeface="Arial" panose="020B0604020202020204" pitchFamily="34" charset="0"/>
                <a:cs typeface="Arial" panose="020B0604020202020204" pitchFamily="34" charset="0"/>
              </a:rPr>
              <a:t>ושמה </a:t>
            </a:r>
            <a:r>
              <a:rPr lang="he-IL" sz="2700" b="1" dirty="0" err="1" smtClean="0">
                <a:latin typeface="Arial" panose="020B0604020202020204" pitchFamily="34" charset="0"/>
                <a:cs typeface="Arial" panose="020B0604020202020204" pitchFamily="34" charset="0"/>
              </a:rPr>
              <a:t>קרוזון</a:t>
            </a:r>
            <a:r>
              <a:rPr lang="he-IL" sz="2700" b="1" dirty="0" smtClean="0">
                <a:latin typeface="Arial" panose="020B0604020202020204" pitchFamily="34" charset="0"/>
                <a:cs typeface="Arial" panose="020B0604020202020204" pitchFamily="34" charset="0"/>
              </a:rPr>
              <a:t>. </a:t>
            </a:r>
            <a:r>
              <a:rPr lang="he-IL" dirty="0" smtClean="0"/>
              <a:t/>
            </a:r>
            <a:br>
              <a:rPr lang="he-IL" dirty="0" smtClean="0"/>
            </a:br>
            <a:endParaRPr lang="he-IL" dirty="0"/>
          </a:p>
        </p:txBody>
      </p:sp>
      <p:sp>
        <p:nvSpPr>
          <p:cNvPr id="3" name="מציין מיקום תוכן 2"/>
          <p:cNvSpPr>
            <a:spLocks noGrp="1"/>
          </p:cNvSpPr>
          <p:nvPr>
            <p:ph idx="1"/>
          </p:nvPr>
        </p:nvSpPr>
        <p:spPr>
          <a:xfrm>
            <a:off x="1916112" y="406401"/>
            <a:ext cx="8534400" cy="711200"/>
          </a:xfrm>
        </p:spPr>
        <p:txBody>
          <a:bodyPr>
            <a:normAutofit/>
          </a:bodyPr>
          <a:lstStyle/>
          <a:p>
            <a:pPr marL="0" indent="0">
              <a:buNone/>
            </a:pPr>
            <a:r>
              <a:rPr lang="he-IL" sz="3600" b="1" u="sng" dirty="0" smtClean="0">
                <a:solidFill>
                  <a:schemeClr val="bg1"/>
                </a:solidFill>
              </a:rPr>
              <a:t>מי אני, מה אני</a:t>
            </a:r>
          </a:p>
        </p:txBody>
      </p:sp>
    </p:spTree>
    <p:extLst>
      <p:ext uri="{BB962C8B-B14F-4D97-AF65-F5344CB8AC3E}">
        <p14:creationId xmlns:p14="http://schemas.microsoft.com/office/powerpoint/2010/main" val="393505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52512" y="372534"/>
            <a:ext cx="8534400" cy="1507067"/>
          </a:xfrm>
        </p:spPr>
        <p:txBody>
          <a:bodyPr/>
          <a:lstStyle/>
          <a:p>
            <a:pPr algn="r"/>
            <a:r>
              <a:rPr lang="he-IL" b="1" dirty="0" smtClean="0">
                <a:solidFill>
                  <a:schemeClr val="bg1"/>
                </a:solidFill>
              </a:rPr>
              <a:t>על התסמונת וכיצד היא השפיעה עלי</a:t>
            </a:r>
            <a:endParaRPr lang="he-IL" b="1" dirty="0">
              <a:solidFill>
                <a:schemeClr val="bg1"/>
              </a:solidFill>
            </a:endParaRPr>
          </a:p>
        </p:txBody>
      </p:sp>
      <p:sp>
        <p:nvSpPr>
          <p:cNvPr id="3" name="מציין מיקום תוכן 2"/>
          <p:cNvSpPr>
            <a:spLocks noGrp="1"/>
          </p:cNvSpPr>
          <p:nvPr>
            <p:ph idx="1"/>
          </p:nvPr>
        </p:nvSpPr>
        <p:spPr>
          <a:xfrm>
            <a:off x="695324" y="1879601"/>
            <a:ext cx="8534400" cy="1968499"/>
          </a:xfrm>
        </p:spPr>
        <p:txBody>
          <a:bodyPr>
            <a:normAutofit/>
          </a:bodyPr>
          <a:lstStyle/>
          <a:p>
            <a:r>
              <a:rPr lang="he-IL" sz="2400" dirty="0" smtClean="0">
                <a:solidFill>
                  <a:schemeClr val="tx1"/>
                </a:solidFill>
                <a:latin typeface="Arial" panose="020B0604020202020204" pitchFamily="34" charset="0"/>
                <a:cs typeface="Arial" panose="020B0604020202020204" pitchFamily="34" charset="0"/>
              </a:rPr>
              <a:t>מה זו תסמונת </a:t>
            </a:r>
            <a:r>
              <a:rPr lang="he-IL" sz="2400" dirty="0" err="1" smtClean="0">
                <a:solidFill>
                  <a:schemeClr val="tx1"/>
                </a:solidFill>
                <a:latin typeface="Arial" panose="020B0604020202020204" pitchFamily="34" charset="0"/>
                <a:cs typeface="Arial" panose="020B0604020202020204" pitchFamily="34" charset="0"/>
              </a:rPr>
              <a:t>קרוזון</a:t>
            </a:r>
            <a:r>
              <a:rPr lang="he-IL" sz="2400" dirty="0" smtClean="0">
                <a:solidFill>
                  <a:schemeClr val="tx1"/>
                </a:solidFill>
                <a:latin typeface="Arial" panose="020B0604020202020204" pitchFamily="34" charset="0"/>
                <a:cs typeface="Arial" panose="020B0604020202020204" pitchFamily="34" charset="0"/>
              </a:rPr>
              <a:t> </a:t>
            </a:r>
          </a:p>
          <a:p>
            <a:r>
              <a:rPr lang="he-IL" sz="2400" dirty="0" smtClean="0">
                <a:solidFill>
                  <a:schemeClr val="tx1"/>
                </a:solidFill>
                <a:latin typeface="Arial" panose="020B0604020202020204" pitchFamily="34" charset="0"/>
                <a:cs typeface="Arial" panose="020B0604020202020204" pitchFamily="34" charset="0"/>
              </a:rPr>
              <a:t>ניתוחים – לאיזה מספר הגענו? </a:t>
            </a:r>
          </a:p>
          <a:p>
            <a:r>
              <a:rPr lang="he-IL" sz="2400" dirty="0" smtClean="0">
                <a:solidFill>
                  <a:schemeClr val="tx1"/>
                </a:solidFill>
                <a:latin typeface="Arial" panose="020B0604020202020204" pitchFamily="34" charset="0"/>
                <a:cs typeface="Arial" panose="020B0604020202020204" pitchFamily="34" charset="0"/>
              </a:rPr>
              <a:t>איך אני מסתכל על עצמי ומה קיבלתי מהתסמונת במהלך השנים</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50" y="4033837"/>
            <a:ext cx="2857500" cy="2295525"/>
          </a:xfrm>
          <a:prstGeom prst="rect">
            <a:avLst/>
          </a:prstGeom>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074" y="4008435"/>
            <a:ext cx="2857500" cy="2295525"/>
          </a:xfrm>
          <a:prstGeom prst="rect">
            <a:avLst/>
          </a:prstGeom>
        </p:spPr>
      </p:pic>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9598" y="4033836"/>
            <a:ext cx="3108326" cy="2355850"/>
          </a:xfrm>
          <a:prstGeom prst="rect">
            <a:avLst/>
          </a:prstGeom>
        </p:spPr>
      </p:pic>
    </p:spTree>
    <p:extLst>
      <p:ext uri="{BB962C8B-B14F-4D97-AF65-F5344CB8AC3E}">
        <p14:creationId xmlns:p14="http://schemas.microsoft.com/office/powerpoint/2010/main" val="190475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4212" y="685800"/>
            <a:ext cx="8913812" cy="1507067"/>
          </a:xfrm>
        </p:spPr>
        <p:txBody>
          <a:bodyPr/>
          <a:lstStyle/>
          <a:p>
            <a:pPr algn="r"/>
            <a:r>
              <a:rPr lang="he-IL" b="1" dirty="0" smtClean="0">
                <a:solidFill>
                  <a:schemeClr val="bg1"/>
                </a:solidFill>
                <a:latin typeface="Arial" panose="020B0604020202020204" pitchFamily="34" charset="0"/>
                <a:cs typeface="Arial" panose="020B0604020202020204" pitchFamily="34" charset="0"/>
              </a:rPr>
              <a:t>איך ניתוח אחד מעז....</a:t>
            </a:r>
            <a:endParaRPr lang="he-IL" b="1" dirty="0">
              <a:solidFill>
                <a:schemeClr val="bg1"/>
              </a:solidFill>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1063624" y="1905001"/>
            <a:ext cx="8534400" cy="1905000"/>
          </a:xfrm>
        </p:spPr>
        <p:txBody>
          <a:bodyPr>
            <a:normAutofit/>
          </a:bodyPr>
          <a:lstStyle/>
          <a:p>
            <a:r>
              <a:rPr lang="he-IL" sz="2400" dirty="0" smtClean="0">
                <a:solidFill>
                  <a:schemeClr val="tx1"/>
                </a:solidFill>
                <a:latin typeface="Arial" panose="020B0604020202020204" pitchFamily="34" charset="0"/>
                <a:cs typeface="Arial" panose="020B0604020202020204" pitchFamily="34" charset="0"/>
              </a:rPr>
              <a:t>מה היה אמור להיות בניתוח המדובר, ומה יצא ממנו בסוף</a:t>
            </a:r>
          </a:p>
          <a:p>
            <a:r>
              <a:rPr lang="he-IL" sz="2400" dirty="0" smtClean="0">
                <a:solidFill>
                  <a:schemeClr val="tx1"/>
                </a:solidFill>
                <a:latin typeface="Arial" panose="020B0604020202020204" pitchFamily="34" charset="0"/>
                <a:cs typeface="Arial" panose="020B0604020202020204" pitchFamily="34" charset="0"/>
              </a:rPr>
              <a:t>גיל 15, זה לא גיל לבית חולים </a:t>
            </a:r>
          </a:p>
          <a:p>
            <a:r>
              <a:rPr lang="he-IL" sz="2400" dirty="0" smtClean="0">
                <a:solidFill>
                  <a:schemeClr val="tx1"/>
                </a:solidFill>
                <a:latin typeface="Arial" panose="020B0604020202020204" pitchFamily="34" charset="0"/>
                <a:cs typeface="Arial" panose="020B0604020202020204" pitchFamily="34" charset="0"/>
              </a:rPr>
              <a:t>משחק הרבעים, וכיצד ניצחתי אותו </a:t>
            </a:r>
            <a:endParaRPr lang="he-IL" sz="2400" dirty="0">
              <a:solidFill>
                <a:schemeClr val="tx1"/>
              </a:solidFill>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42" y="4259580"/>
            <a:ext cx="5130758" cy="1980000"/>
          </a:xfrm>
          <a:prstGeom prst="rect">
            <a:avLst/>
          </a:prstGeom>
        </p:spPr>
      </p:pic>
    </p:spTree>
    <p:extLst>
      <p:ext uri="{BB962C8B-B14F-4D97-AF65-F5344CB8AC3E}">
        <p14:creationId xmlns:p14="http://schemas.microsoft.com/office/powerpoint/2010/main" val="472044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09800" y="1246716"/>
            <a:ext cx="7950200" cy="1164168"/>
          </a:xfrm>
        </p:spPr>
        <p:txBody>
          <a:bodyPr>
            <a:noAutofit/>
          </a:bodyPr>
          <a:lstStyle/>
          <a:p>
            <a:pPr algn="r"/>
            <a:r>
              <a:rPr lang="he-IL" b="1" dirty="0" smtClean="0">
                <a:solidFill>
                  <a:schemeClr val="bg1"/>
                </a:solidFill>
              </a:rPr>
              <a:t>אני </a:t>
            </a:r>
            <a:r>
              <a:rPr lang="he-IL" b="1" dirty="0">
                <a:solidFill>
                  <a:schemeClr val="bg1"/>
                </a:solidFill>
              </a:rPr>
              <a:t>ו</a:t>
            </a:r>
            <a:r>
              <a:rPr lang="he-IL" b="1" dirty="0" smtClean="0">
                <a:solidFill>
                  <a:schemeClr val="bg1"/>
                </a:solidFill>
              </a:rPr>
              <a:t>עולם הריצה: פרק ראשון ביחסים – איך נכנסתי לזה....</a:t>
            </a:r>
            <a:r>
              <a:rPr lang="he-IL" b="1" dirty="0">
                <a:solidFill>
                  <a:schemeClr val="bg1"/>
                </a:solidFill>
              </a:rPr>
              <a:t/>
            </a:r>
            <a:br>
              <a:rPr lang="he-IL" b="1" dirty="0">
                <a:solidFill>
                  <a:schemeClr val="bg1"/>
                </a:solidFill>
              </a:rPr>
            </a:br>
            <a:r>
              <a:rPr lang="he-IL" b="1" dirty="0" smtClean="0">
                <a:solidFill>
                  <a:schemeClr val="bg1"/>
                </a:solidFill>
              </a:rPr>
              <a:t/>
            </a:r>
            <a:br>
              <a:rPr lang="he-IL" b="1" dirty="0" smtClean="0">
                <a:solidFill>
                  <a:schemeClr val="bg1"/>
                </a:solidFill>
              </a:rPr>
            </a:br>
            <a:r>
              <a:rPr lang="he-IL" b="1" dirty="0">
                <a:solidFill>
                  <a:schemeClr val="bg1"/>
                </a:solidFill>
              </a:rPr>
              <a:t> </a:t>
            </a:r>
            <a:r>
              <a:rPr lang="he-IL" b="1" dirty="0" smtClean="0">
                <a:solidFill>
                  <a:schemeClr val="bg1"/>
                </a:solidFill>
              </a:rPr>
              <a:t/>
            </a:r>
            <a:br>
              <a:rPr lang="he-IL" b="1" dirty="0" smtClean="0">
                <a:solidFill>
                  <a:schemeClr val="bg1"/>
                </a:solidFill>
              </a:rPr>
            </a:br>
            <a:endParaRPr lang="he-IL" b="1" dirty="0">
              <a:solidFill>
                <a:schemeClr val="bg1"/>
              </a:solidFill>
            </a:endParaRPr>
          </a:p>
        </p:txBody>
      </p:sp>
      <p:sp>
        <p:nvSpPr>
          <p:cNvPr id="3" name="מציין מיקום תוכן 2"/>
          <p:cNvSpPr>
            <a:spLocks noGrp="1"/>
          </p:cNvSpPr>
          <p:nvPr>
            <p:ph idx="1"/>
          </p:nvPr>
        </p:nvSpPr>
        <p:spPr>
          <a:xfrm>
            <a:off x="4572000" y="1828800"/>
            <a:ext cx="5473700" cy="3378200"/>
          </a:xfrm>
        </p:spPr>
        <p:txBody>
          <a:bodyPr>
            <a:noAutofit/>
          </a:bodyPr>
          <a:lstStyle/>
          <a:p>
            <a:pPr marL="0" indent="0">
              <a:buNone/>
            </a:pPr>
            <a:r>
              <a:rPr lang="he-IL" sz="2400" dirty="0">
                <a:solidFill>
                  <a:schemeClr val="bg1"/>
                </a:solidFill>
                <a:latin typeface="Arial" panose="020B0604020202020204" pitchFamily="34" charset="0"/>
                <a:cs typeface="Arial" panose="020B0604020202020204" pitchFamily="34" charset="0"/>
              </a:rPr>
              <a:t/>
            </a:r>
            <a:br>
              <a:rPr lang="he-IL" sz="2400" dirty="0">
                <a:solidFill>
                  <a:schemeClr val="bg1"/>
                </a:solidFill>
                <a:latin typeface="Arial" panose="020B0604020202020204" pitchFamily="34" charset="0"/>
                <a:cs typeface="Arial" panose="020B0604020202020204" pitchFamily="34" charset="0"/>
              </a:rPr>
            </a:br>
            <a:r>
              <a:rPr lang="he-IL" sz="2400" dirty="0">
                <a:solidFill>
                  <a:schemeClr val="bg1"/>
                </a:solidFill>
                <a:latin typeface="Arial" panose="020B0604020202020204" pitchFamily="34" charset="0"/>
                <a:cs typeface="Arial" panose="020B0604020202020204" pitchFamily="34" charset="0"/>
              </a:rPr>
              <a:t/>
            </a:r>
            <a:br>
              <a:rPr lang="he-IL" sz="2400" dirty="0">
                <a:solidFill>
                  <a:schemeClr val="bg1"/>
                </a:solidFill>
                <a:latin typeface="Arial" panose="020B0604020202020204" pitchFamily="34" charset="0"/>
                <a:cs typeface="Arial" panose="020B0604020202020204" pitchFamily="34" charset="0"/>
              </a:rPr>
            </a:br>
            <a:r>
              <a:rPr lang="he-IL" sz="2400" dirty="0" smtClean="0">
                <a:solidFill>
                  <a:schemeClr val="tx1"/>
                </a:solidFill>
                <a:latin typeface="Arial" panose="020B0604020202020204" pitchFamily="34" charset="0"/>
                <a:cs typeface="Arial" panose="020B0604020202020204" pitchFamily="34" charset="0"/>
              </a:rPr>
              <a:t>משבר </a:t>
            </a:r>
            <a:r>
              <a:rPr lang="he-IL" sz="2400" dirty="0">
                <a:solidFill>
                  <a:schemeClr val="tx1"/>
                </a:solidFill>
                <a:latin typeface="Arial" panose="020B0604020202020204" pitchFamily="34" charset="0"/>
                <a:cs typeface="Arial" panose="020B0604020202020204" pitchFamily="34" charset="0"/>
              </a:rPr>
              <a:t>בגיל </a:t>
            </a:r>
            <a:r>
              <a:rPr lang="he-IL" sz="2400" dirty="0" smtClean="0">
                <a:solidFill>
                  <a:schemeClr val="tx1"/>
                </a:solidFill>
                <a:latin typeface="Arial" panose="020B0604020202020204" pitchFamily="34" charset="0"/>
                <a:cs typeface="Arial" panose="020B0604020202020204" pitchFamily="34" charset="0"/>
              </a:rPr>
              <a:t>31 –הטראומה מתעוררת</a:t>
            </a:r>
          </a:p>
          <a:p>
            <a:pPr marL="0" indent="0">
              <a:buNone/>
            </a:pPr>
            <a:r>
              <a:rPr lang="he-IL" sz="2400" dirty="0" smtClean="0">
                <a:solidFill>
                  <a:schemeClr val="tx1"/>
                </a:solidFill>
                <a:latin typeface="Arial" panose="020B0604020202020204" pitchFamily="34" charset="0"/>
                <a:cs typeface="Arial" panose="020B0604020202020204" pitchFamily="34" charset="0"/>
              </a:rPr>
              <a:t>לצאת מהמשבר דרך עשייה, דרך הרגליים ודרך הראש. </a:t>
            </a:r>
          </a:p>
          <a:p>
            <a:pPr marL="0" indent="0">
              <a:buNone/>
            </a:pPr>
            <a:r>
              <a:rPr lang="he-IL" sz="2400" dirty="0" smtClean="0">
                <a:solidFill>
                  <a:schemeClr val="tx1"/>
                </a:solidFill>
                <a:latin typeface="Arial" panose="020B0604020202020204" pitchFamily="34" charset="0"/>
                <a:cs typeface="Arial" panose="020B0604020202020204" pitchFamily="34" charset="0"/>
              </a:rPr>
              <a:t>למה התחלתי לרוץ ואיך זה עזר לי? (או מה </a:t>
            </a:r>
            <a:r>
              <a:rPr lang="he-IL" sz="2400" dirty="0" err="1" smtClean="0">
                <a:solidFill>
                  <a:schemeClr val="tx1"/>
                </a:solidFill>
                <a:latin typeface="Arial" panose="020B0604020202020204" pitchFamily="34" charset="0"/>
                <a:cs typeface="Arial" panose="020B0604020202020204" pitchFamily="34" charset="0"/>
              </a:rPr>
              <a:t>היתה</a:t>
            </a:r>
            <a:r>
              <a:rPr lang="he-IL" sz="2400" dirty="0" smtClean="0">
                <a:solidFill>
                  <a:schemeClr val="tx1"/>
                </a:solidFill>
                <a:latin typeface="Arial" panose="020B0604020202020204" pitchFamily="34" charset="0"/>
                <a:cs typeface="Arial" panose="020B0604020202020204" pitchFamily="34" charset="0"/>
              </a:rPr>
              <a:t> הריצה בשבילי באותו שלב)</a:t>
            </a:r>
          </a:p>
          <a:p>
            <a:pPr marL="0" indent="0">
              <a:buNone/>
            </a:pPr>
            <a:endParaRPr lang="he-IL" sz="2400" dirty="0">
              <a:solidFill>
                <a:schemeClr val="tx1"/>
              </a:solidFill>
              <a:latin typeface="Arial" panose="020B0604020202020204" pitchFamily="34" charset="0"/>
              <a:cs typeface="Arial" panose="020B0604020202020204" pitchFamily="34" charset="0"/>
            </a:endParaRPr>
          </a:p>
          <a:p>
            <a:pPr marL="0" indent="0">
              <a:buNone/>
            </a:pPr>
            <a:r>
              <a:rPr lang="he-IL" sz="2400" b="1" u="sng" dirty="0">
                <a:solidFill>
                  <a:schemeClr val="bg1"/>
                </a:solidFill>
                <a:latin typeface="Arial" panose="020B0604020202020204" pitchFamily="34" charset="0"/>
                <a:cs typeface="Arial" panose="020B0604020202020204" pitchFamily="34" charset="0"/>
              </a:rPr>
              <a:t>המסר: </a:t>
            </a:r>
            <a:endParaRPr lang="he-IL" sz="2400" b="1" u="sng" dirty="0" smtClean="0">
              <a:solidFill>
                <a:schemeClr val="bg1"/>
              </a:solidFill>
              <a:latin typeface="Arial" panose="020B0604020202020204" pitchFamily="34" charset="0"/>
              <a:cs typeface="Arial" panose="020B0604020202020204" pitchFamily="34" charset="0"/>
            </a:endParaRPr>
          </a:p>
          <a:p>
            <a:pPr marL="0" indent="0">
              <a:buNone/>
            </a:pPr>
            <a:r>
              <a:rPr lang="he-IL" sz="2400" dirty="0" smtClean="0">
                <a:solidFill>
                  <a:schemeClr val="tx1"/>
                </a:solidFill>
                <a:latin typeface="Arial" panose="020B0604020202020204" pitchFamily="34" charset="0"/>
                <a:cs typeface="Arial" panose="020B0604020202020204" pitchFamily="34" charset="0"/>
              </a:rPr>
              <a:t>משבר </a:t>
            </a:r>
            <a:r>
              <a:rPr lang="he-IL" sz="2400" dirty="0">
                <a:solidFill>
                  <a:schemeClr val="tx1"/>
                </a:solidFill>
                <a:latin typeface="Arial" panose="020B0604020202020204" pitchFamily="34" charset="0"/>
                <a:cs typeface="Arial" panose="020B0604020202020204" pitchFamily="34" charset="0"/>
              </a:rPr>
              <a:t>במקום אחד ↔ הצלחה במקום אחר</a:t>
            </a:r>
          </a:p>
          <a:p>
            <a:pPr marL="0" indent="0">
              <a:buNone/>
            </a:pPr>
            <a:endParaRPr lang="he-IL" sz="2400" dirty="0">
              <a:solidFill>
                <a:schemeClr val="bg1"/>
              </a:solidFill>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018679"/>
            <a:ext cx="3644900" cy="3188321"/>
          </a:xfrm>
          <a:prstGeom prst="rect">
            <a:avLst/>
          </a:prstGeom>
        </p:spPr>
      </p:pic>
    </p:spTree>
    <p:extLst>
      <p:ext uri="{BB962C8B-B14F-4D97-AF65-F5344CB8AC3E}">
        <p14:creationId xmlns:p14="http://schemas.microsoft.com/office/powerpoint/2010/main" val="1041362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09900" y="352425"/>
            <a:ext cx="7848600" cy="942975"/>
          </a:xfrm>
        </p:spPr>
        <p:txBody>
          <a:bodyPr>
            <a:normAutofit fontScale="90000"/>
          </a:bodyPr>
          <a:lstStyle/>
          <a:p>
            <a:pPr algn="r"/>
            <a:r>
              <a:rPr lang="he-IL" b="1" dirty="0" smtClean="0">
                <a:solidFill>
                  <a:schemeClr val="bg1"/>
                </a:solidFill>
              </a:rPr>
              <a:t>אני ועולם הריצה: פרק שני ביחסים –</a:t>
            </a:r>
            <a:br>
              <a:rPr lang="he-IL" b="1" dirty="0" smtClean="0">
                <a:solidFill>
                  <a:schemeClr val="bg1"/>
                </a:solidFill>
              </a:rPr>
            </a:br>
            <a:r>
              <a:rPr lang="he-IL" b="1" dirty="0" smtClean="0">
                <a:solidFill>
                  <a:schemeClr val="bg1"/>
                </a:solidFill>
              </a:rPr>
              <a:t>הגיע הזמן להתייצב על קו הזינוק </a:t>
            </a:r>
            <a:r>
              <a:rPr lang="he-IL" dirty="0"/>
              <a:t/>
            </a:r>
            <a:br>
              <a:rPr lang="he-IL" dirty="0"/>
            </a:br>
            <a:endParaRPr lang="he-IL" dirty="0"/>
          </a:p>
        </p:txBody>
      </p:sp>
      <p:sp>
        <p:nvSpPr>
          <p:cNvPr id="3" name="מציין מיקום תוכן 2"/>
          <p:cNvSpPr>
            <a:spLocks noGrp="1"/>
          </p:cNvSpPr>
          <p:nvPr>
            <p:ph idx="1"/>
          </p:nvPr>
        </p:nvSpPr>
        <p:spPr>
          <a:xfrm>
            <a:off x="4889500" y="1409700"/>
            <a:ext cx="5575300" cy="2882900"/>
          </a:xfrm>
        </p:spPr>
        <p:txBody>
          <a:bodyPr>
            <a:noAutofit/>
          </a:bodyPr>
          <a:lstStyle/>
          <a:p>
            <a:pPr>
              <a:buFont typeface="Arial" panose="020B0604020202020204" pitchFamily="34" charset="0"/>
              <a:buChar char="•"/>
            </a:pPr>
            <a:r>
              <a:rPr lang="he-IL" sz="2400" dirty="0" smtClean="0">
                <a:solidFill>
                  <a:schemeClr val="tx1"/>
                </a:solidFill>
                <a:latin typeface="Arial" panose="020B0604020202020204" pitchFamily="34" charset="0"/>
                <a:cs typeface="Arial" panose="020B0604020202020204" pitchFamily="34" charset="0"/>
              </a:rPr>
              <a:t>מודעה </a:t>
            </a:r>
            <a:r>
              <a:rPr lang="he-IL" sz="2400" dirty="0">
                <a:solidFill>
                  <a:schemeClr val="tx1"/>
                </a:solidFill>
                <a:latin typeface="Arial" panose="020B0604020202020204" pitchFamily="34" charset="0"/>
                <a:cs typeface="Arial" panose="020B0604020202020204" pitchFamily="34" charset="0"/>
              </a:rPr>
              <a:t>קטנה, </a:t>
            </a:r>
            <a:r>
              <a:rPr lang="he-IL" sz="2400" dirty="0" smtClean="0">
                <a:solidFill>
                  <a:schemeClr val="tx1"/>
                </a:solidFill>
                <a:latin typeface="Arial" panose="020B0604020202020204" pitchFamily="34" charset="0"/>
                <a:cs typeface="Arial" panose="020B0604020202020204" pitchFamily="34" charset="0"/>
              </a:rPr>
              <a:t>מרוץ ראשון </a:t>
            </a:r>
          </a:p>
          <a:p>
            <a:pPr>
              <a:buFont typeface="Arial" panose="020B0604020202020204" pitchFamily="34" charset="0"/>
              <a:buChar char="•"/>
            </a:pPr>
            <a:r>
              <a:rPr lang="he-IL" sz="2400" dirty="0">
                <a:solidFill>
                  <a:schemeClr val="tx1"/>
                </a:solidFill>
                <a:latin typeface="Arial" panose="020B0604020202020204" pitchFamily="34" charset="0"/>
                <a:cs typeface="Arial" panose="020B0604020202020204" pitchFamily="34" charset="0"/>
              </a:rPr>
              <a:t>הבטחה – עד גיל 40 אעשה </a:t>
            </a:r>
            <a:r>
              <a:rPr lang="he-IL" sz="2400" dirty="0" smtClean="0">
                <a:solidFill>
                  <a:schemeClr val="tx1"/>
                </a:solidFill>
                <a:latin typeface="Arial" panose="020B0604020202020204" pitchFamily="34" charset="0"/>
                <a:cs typeface="Arial" panose="020B0604020202020204" pitchFamily="34" charset="0"/>
              </a:rPr>
              <a:t>מרתון</a:t>
            </a:r>
          </a:p>
          <a:p>
            <a:pPr>
              <a:buFont typeface="Arial" panose="020B0604020202020204" pitchFamily="34" charset="0"/>
              <a:buChar char="•"/>
            </a:pPr>
            <a:r>
              <a:rPr lang="he-IL" sz="2400" dirty="0" smtClean="0">
                <a:solidFill>
                  <a:schemeClr val="tx1"/>
                </a:solidFill>
                <a:latin typeface="Arial" panose="020B0604020202020204" pitchFamily="34" charset="0"/>
                <a:cs typeface="Arial" panose="020B0604020202020204" pitchFamily="34" charset="0"/>
              </a:rPr>
              <a:t>מה למדתי מהאימונים – חשיבות התהליך</a:t>
            </a:r>
          </a:p>
          <a:p>
            <a:pPr>
              <a:buFont typeface="Arial" panose="020B0604020202020204" pitchFamily="34" charset="0"/>
              <a:buChar char="•"/>
            </a:pPr>
            <a:r>
              <a:rPr lang="he-IL" sz="2400" dirty="0" smtClean="0">
                <a:solidFill>
                  <a:schemeClr val="tx1"/>
                </a:solidFill>
                <a:latin typeface="Arial" panose="020B0604020202020204" pitchFamily="34" charset="0"/>
                <a:cs typeface="Arial" panose="020B0604020202020204" pitchFamily="34" charset="0"/>
              </a:rPr>
              <a:t>מה </a:t>
            </a:r>
            <a:r>
              <a:rPr lang="he-IL" sz="2400" dirty="0" err="1" smtClean="0">
                <a:solidFill>
                  <a:schemeClr val="tx1"/>
                </a:solidFill>
                <a:latin typeface="Arial" panose="020B0604020202020204" pitchFamily="34" charset="0"/>
                <a:cs typeface="Arial" panose="020B0604020202020204" pitchFamily="34" charset="0"/>
              </a:rPr>
              <a:t>היתה</a:t>
            </a:r>
            <a:r>
              <a:rPr lang="he-IL" sz="2400" dirty="0" smtClean="0">
                <a:solidFill>
                  <a:schemeClr val="tx1"/>
                </a:solidFill>
                <a:latin typeface="Arial" panose="020B0604020202020204" pitchFamily="34" charset="0"/>
                <a:cs typeface="Arial" panose="020B0604020202020204" pitchFamily="34" charset="0"/>
              </a:rPr>
              <a:t> הריצה בשבילי באותו שלב?– חלק ממני, אבל לא לגמרי</a:t>
            </a:r>
            <a:endParaRPr lang="he-IL" sz="2400" dirty="0">
              <a:solidFill>
                <a:schemeClr val="tx1"/>
              </a:solidFill>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187450"/>
            <a:ext cx="3797300" cy="3695845"/>
          </a:xfrm>
          <a:prstGeom prst="rect">
            <a:avLst/>
          </a:prstGeom>
        </p:spPr>
      </p:pic>
    </p:spTree>
    <p:extLst>
      <p:ext uri="{BB962C8B-B14F-4D97-AF65-F5344CB8AC3E}">
        <p14:creationId xmlns:p14="http://schemas.microsoft.com/office/powerpoint/2010/main" val="886842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98500" y="321733"/>
            <a:ext cx="10312400" cy="1202267"/>
          </a:xfrm>
        </p:spPr>
        <p:txBody>
          <a:bodyPr>
            <a:normAutofit/>
          </a:bodyPr>
          <a:lstStyle/>
          <a:p>
            <a:pPr algn="r"/>
            <a:r>
              <a:rPr lang="he-IL" b="1" dirty="0" smtClean="0">
                <a:solidFill>
                  <a:schemeClr val="bg1"/>
                </a:solidFill>
              </a:rPr>
              <a:t>אני ועולם הריצה: פרק שלישי ביחסים – </a:t>
            </a:r>
            <a:br>
              <a:rPr lang="he-IL" b="1" dirty="0" smtClean="0">
                <a:solidFill>
                  <a:schemeClr val="bg1"/>
                </a:solidFill>
              </a:rPr>
            </a:br>
            <a:r>
              <a:rPr lang="he-IL" b="1" dirty="0" smtClean="0">
                <a:solidFill>
                  <a:schemeClr val="bg1"/>
                </a:solidFill>
              </a:rPr>
              <a:t>עכשיו זה הזמן לדבר </a:t>
            </a:r>
            <a:r>
              <a:rPr lang="he-IL" b="1" dirty="0" err="1" smtClean="0">
                <a:solidFill>
                  <a:schemeClr val="bg1"/>
                </a:solidFill>
              </a:rPr>
              <a:t>האמיתי</a:t>
            </a:r>
            <a:r>
              <a:rPr lang="he-IL" b="1" dirty="0" smtClean="0">
                <a:solidFill>
                  <a:schemeClr val="bg1"/>
                </a:solidFill>
              </a:rPr>
              <a:t> </a:t>
            </a:r>
            <a:endParaRPr lang="he-IL" b="1" dirty="0">
              <a:solidFill>
                <a:schemeClr val="bg1"/>
              </a:solidFill>
            </a:endParaRPr>
          </a:p>
        </p:txBody>
      </p:sp>
      <p:sp>
        <p:nvSpPr>
          <p:cNvPr id="3" name="מציין מיקום תוכן 2"/>
          <p:cNvSpPr>
            <a:spLocks noGrp="1"/>
          </p:cNvSpPr>
          <p:nvPr>
            <p:ph idx="1"/>
          </p:nvPr>
        </p:nvSpPr>
        <p:spPr>
          <a:xfrm>
            <a:off x="5981700" y="2611968"/>
            <a:ext cx="4978400" cy="1020232"/>
          </a:xfrm>
        </p:spPr>
        <p:txBody>
          <a:bodyPr>
            <a:noAutofit/>
          </a:bodyPr>
          <a:lstStyle/>
          <a:p>
            <a:pPr>
              <a:buFont typeface="Arial" panose="020B0604020202020204" pitchFamily="34" charset="0"/>
              <a:buChar char="•"/>
            </a:pPr>
            <a:r>
              <a:rPr lang="he-IL" sz="2400" dirty="0" smtClean="0">
                <a:solidFill>
                  <a:schemeClr val="tx1"/>
                </a:solidFill>
                <a:latin typeface="Arial" panose="020B0604020202020204" pitchFamily="34" charset="0"/>
                <a:cs typeface="Arial" panose="020B0604020202020204" pitchFamily="34" charset="0"/>
              </a:rPr>
              <a:t>מה שרואים בברלין, לא בהכרח נשאר בברלין </a:t>
            </a:r>
          </a:p>
          <a:p>
            <a:pPr>
              <a:buFont typeface="Arial" panose="020B0604020202020204" pitchFamily="34" charset="0"/>
              <a:buChar char="•"/>
            </a:pPr>
            <a:r>
              <a:rPr lang="he-IL" sz="2400" dirty="0" smtClean="0">
                <a:solidFill>
                  <a:schemeClr val="tx1"/>
                </a:solidFill>
                <a:latin typeface="Arial" panose="020B0604020202020204" pitchFamily="34" charset="0"/>
                <a:cs typeface="Arial" panose="020B0604020202020204" pitchFamily="34" charset="0"/>
              </a:rPr>
              <a:t>אין כמו המרתון הראשון (חוץ מהמרתון השני)</a:t>
            </a:r>
          </a:p>
          <a:p>
            <a:pPr>
              <a:buFont typeface="Arial" panose="020B0604020202020204" pitchFamily="34" charset="0"/>
              <a:buChar char="•"/>
            </a:pPr>
            <a:r>
              <a:rPr lang="he-IL" sz="2400" dirty="0" smtClean="0">
                <a:solidFill>
                  <a:schemeClr val="tx1"/>
                </a:solidFill>
                <a:latin typeface="Arial" panose="020B0604020202020204" pitchFamily="34" charset="0"/>
                <a:cs typeface="Arial" panose="020B0604020202020204" pitchFamily="34" charset="0"/>
              </a:rPr>
              <a:t>מה </a:t>
            </a:r>
            <a:r>
              <a:rPr lang="he-IL" sz="2400" dirty="0" err="1" smtClean="0">
                <a:solidFill>
                  <a:schemeClr val="tx1"/>
                </a:solidFill>
                <a:latin typeface="Arial" panose="020B0604020202020204" pitchFamily="34" charset="0"/>
                <a:cs typeface="Arial" panose="020B0604020202020204" pitchFamily="34" charset="0"/>
              </a:rPr>
              <a:t>היתה</a:t>
            </a:r>
            <a:r>
              <a:rPr lang="he-IL" sz="2400" dirty="0" smtClean="0">
                <a:solidFill>
                  <a:schemeClr val="tx1"/>
                </a:solidFill>
                <a:latin typeface="Arial" panose="020B0604020202020204" pitchFamily="34" charset="0"/>
                <a:cs typeface="Arial" panose="020B0604020202020204" pitchFamily="34" charset="0"/>
              </a:rPr>
              <a:t> הריצה בשבילי באותו שלב? עכשיו הריצה היא הדבר </a:t>
            </a:r>
            <a:r>
              <a:rPr lang="he-IL" sz="2400" dirty="0" err="1" smtClean="0">
                <a:solidFill>
                  <a:schemeClr val="tx1"/>
                </a:solidFill>
                <a:latin typeface="Arial" panose="020B0604020202020204" pitchFamily="34" charset="0"/>
                <a:cs typeface="Arial" panose="020B0604020202020204" pitchFamily="34" charset="0"/>
              </a:rPr>
              <a:t>האמיתי</a:t>
            </a:r>
            <a:endParaRPr lang="he-IL" sz="2400" dirty="0" smtClean="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he-IL" sz="2400" dirty="0" smtClean="0">
                <a:solidFill>
                  <a:schemeClr val="tx1"/>
                </a:solidFill>
                <a:latin typeface="Arial" panose="020B0604020202020204" pitchFamily="34" charset="0"/>
                <a:cs typeface="Arial" panose="020B0604020202020204" pitchFamily="34" charset="0"/>
              </a:rPr>
              <a:t>הגענו הכי רחוק מגיל 15</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9100"/>
            <a:ext cx="5321300" cy="3479771"/>
          </a:xfrm>
          <a:prstGeom prst="rect">
            <a:avLst/>
          </a:prstGeom>
        </p:spPr>
      </p:pic>
    </p:spTree>
    <p:extLst>
      <p:ext uri="{BB962C8B-B14F-4D97-AF65-F5344CB8AC3E}">
        <p14:creationId xmlns:p14="http://schemas.microsoft.com/office/powerpoint/2010/main" val="1452517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45330" y="321735"/>
            <a:ext cx="9604376" cy="516466"/>
          </a:xfrm>
        </p:spPr>
        <p:txBody>
          <a:bodyPr>
            <a:normAutofit fontScale="90000"/>
          </a:bodyPr>
          <a:lstStyle/>
          <a:p>
            <a:pPr algn="r"/>
            <a:r>
              <a:rPr lang="he-IL" b="1" dirty="0" smtClean="0">
                <a:solidFill>
                  <a:schemeClr val="bg1"/>
                </a:solidFill>
              </a:rPr>
              <a:t>אז מה זו ריצה בשבילי? </a:t>
            </a:r>
            <a:endParaRPr lang="he-IL" b="1" dirty="0">
              <a:solidFill>
                <a:schemeClr val="bg1"/>
              </a:solidFill>
            </a:endParaRPr>
          </a:p>
        </p:txBody>
      </p:sp>
      <p:sp>
        <p:nvSpPr>
          <p:cNvPr id="3" name="מציין מיקום תוכן 2"/>
          <p:cNvSpPr>
            <a:spLocks noGrp="1"/>
          </p:cNvSpPr>
          <p:nvPr>
            <p:ph idx="1"/>
          </p:nvPr>
        </p:nvSpPr>
        <p:spPr>
          <a:xfrm>
            <a:off x="745330" y="1346199"/>
            <a:ext cx="9555164" cy="1536701"/>
          </a:xfrm>
        </p:spPr>
        <p:txBody>
          <a:bodyPr>
            <a:noAutofit/>
          </a:bodyPr>
          <a:lstStyle/>
          <a:p>
            <a:r>
              <a:rPr lang="he-IL" sz="2400" dirty="0" smtClean="0">
                <a:solidFill>
                  <a:schemeClr val="tx1"/>
                </a:solidFill>
                <a:latin typeface="Arial" panose="020B0604020202020204" pitchFamily="34" charset="0"/>
                <a:cs typeface="Arial" panose="020B0604020202020204" pitchFamily="34" charset="0"/>
              </a:rPr>
              <a:t>כשאני בבית, אני נחלש, כשאני בחוץ, אני מרגיש חזק</a:t>
            </a:r>
          </a:p>
          <a:p>
            <a:r>
              <a:rPr lang="he-IL" sz="2400" dirty="0" smtClean="0">
                <a:solidFill>
                  <a:schemeClr val="tx1"/>
                </a:solidFill>
                <a:latin typeface="Arial" panose="020B0604020202020204" pitchFamily="34" charset="0"/>
                <a:cs typeface="Arial" panose="020B0604020202020204" pitchFamily="34" charset="0"/>
              </a:rPr>
              <a:t>רק אני, המסלול, המוזיקה והזיעה</a:t>
            </a:r>
          </a:p>
          <a:p>
            <a:r>
              <a:rPr lang="he-IL" sz="2400" dirty="0" smtClean="0">
                <a:solidFill>
                  <a:schemeClr val="tx1"/>
                </a:solidFill>
                <a:latin typeface="Arial" panose="020B0604020202020204" pitchFamily="34" charset="0"/>
                <a:cs typeface="Arial" panose="020B0604020202020204" pitchFamily="34" charset="0"/>
              </a:rPr>
              <a:t>הרבה יותר מצבירת קילומטרים, תמונות </a:t>
            </a:r>
            <a:r>
              <a:rPr lang="he-IL" sz="2400" dirty="0" err="1" smtClean="0">
                <a:solidFill>
                  <a:schemeClr val="tx1"/>
                </a:solidFill>
                <a:latin typeface="Arial" panose="020B0604020202020204" pitchFamily="34" charset="0"/>
                <a:cs typeface="Arial" panose="020B0604020202020204" pitchFamily="34" charset="0"/>
              </a:rPr>
              <a:t>בפייסבוק</a:t>
            </a:r>
            <a:r>
              <a:rPr lang="he-IL" sz="2400" dirty="0" smtClean="0">
                <a:solidFill>
                  <a:schemeClr val="tx1"/>
                </a:solidFill>
                <a:latin typeface="Arial" panose="020B0604020202020204" pitchFamily="34" charset="0"/>
                <a:cs typeface="Arial" panose="020B0604020202020204" pitchFamily="34" charset="0"/>
              </a:rPr>
              <a:t> ונעלי ספורט חדשות</a:t>
            </a:r>
          </a:p>
          <a:p>
            <a:pPr marL="0" indent="0">
              <a:buNone/>
            </a:pPr>
            <a:r>
              <a:rPr lang="he-IL" sz="2400" dirty="0" smtClean="0">
                <a:solidFill>
                  <a:schemeClr val="tx1"/>
                </a:solidFill>
                <a:latin typeface="Arial" panose="020B0604020202020204" pitchFamily="34" charset="0"/>
                <a:cs typeface="Arial" panose="020B0604020202020204" pitchFamily="34" charset="0"/>
              </a:rPr>
              <a:t>בשביל לרוץ טוב יותר לא מספיק להתאמן, צריך גם לקרוא וללמוד על ריצה	</a:t>
            </a:r>
            <a:endParaRPr lang="he-IL" sz="2400" dirty="0">
              <a:solidFill>
                <a:schemeClr val="tx1"/>
              </a:solidFill>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24" y="3530601"/>
            <a:ext cx="4286249" cy="2857499"/>
          </a:xfrm>
          <a:prstGeom prst="rect">
            <a:avLst/>
          </a:prstGeom>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812" y="3530601"/>
            <a:ext cx="4077163" cy="2857499"/>
          </a:xfrm>
          <a:prstGeom prst="rect">
            <a:avLst/>
          </a:prstGeom>
        </p:spPr>
      </p:pic>
    </p:spTree>
    <p:extLst>
      <p:ext uri="{BB962C8B-B14F-4D97-AF65-F5344CB8AC3E}">
        <p14:creationId xmlns:p14="http://schemas.microsoft.com/office/powerpoint/2010/main" val="2950865146"/>
      </p:ext>
    </p:extLst>
  </p:cSld>
  <p:clrMapOvr>
    <a:masterClrMapping/>
  </p:clrMapOvr>
</p:sld>
</file>

<file path=ppt/theme/theme1.xml><?xml version="1.0" encoding="utf-8"?>
<a:theme xmlns:a="http://schemas.openxmlformats.org/drawingml/2006/main" name="פרוסות">
  <a:themeElements>
    <a:clrScheme name="פרוסות">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פרוסות">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פרוסות">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480</TotalTime>
  <Words>667</Words>
  <Application>Microsoft Office PowerPoint</Application>
  <PresentationFormat>מסך רחב</PresentationFormat>
  <Paragraphs>122</Paragraphs>
  <Slides>19</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19</vt:i4>
      </vt:variant>
    </vt:vector>
  </HeadingPairs>
  <TitlesOfParts>
    <vt:vector size="24" baseType="lpstr">
      <vt:lpstr>Arial</vt:lpstr>
      <vt:lpstr>Century Gothic</vt:lpstr>
      <vt:lpstr>Gisha</vt:lpstr>
      <vt:lpstr>Wingdings 3</vt:lpstr>
      <vt:lpstr>פרוסות</vt:lpstr>
      <vt:lpstr>לירון תמם – הניצחון הוא לא מטרה, הוא דרך</vt:lpstr>
      <vt:lpstr>מצגת של PowerPoint</vt:lpstr>
      <vt:lpstr>בן 38, נשוי לחגית.    בעל תואר ראשון במדעי המדינה, תואר שני בגישור ופתרון סכוכים ותואר שני במינהל ומדיניות ציבורית.  מתפרנס מכתיבת תוכן לאתרי אינטרנט בנושאים שונים.  בוגר קורס אימון מנטאלי לספורטאים, לומד כיום בקורס למדריכי ריצות ארוכות רץ למרחקים ארוכים – עד מרחק של מרתון כותב ומפרסם מאמרים על ריצה מהיבטים אישיים ומנטאליים מתנדב בעמותת אתגרים ריצה כפר סבא    כפי שאתם יכולים לראות יש לי תסמונת ושמה קרוזון.  </vt:lpstr>
      <vt:lpstr>על התסמונת וכיצד היא השפיעה עלי</vt:lpstr>
      <vt:lpstr>איך ניתוח אחד מעז....</vt:lpstr>
      <vt:lpstr>אני ועולם הריצה: פרק ראשון ביחסים – איך נכנסתי לזה....    </vt:lpstr>
      <vt:lpstr>אני ועולם הריצה: פרק שני ביחסים – הגיע הזמן להתייצב על קו הזינוק  </vt:lpstr>
      <vt:lpstr>אני ועולם הריצה: פרק שלישי ביחסים –  עכשיו זה הזמן לדבר האמיתי </vt:lpstr>
      <vt:lpstr>אז מה זו ריצה בשבילי? </vt:lpstr>
      <vt:lpstr>      החלק השני של ההרצאה- אימון מנטאלי       נתחיל בסיפור קצר על רגע גדול (ומאושר)</vt:lpstr>
      <vt:lpstr>סיפור מרתון טבריה 2017</vt:lpstr>
      <vt:lpstr>החשיבות של אימון מנטאלי</vt:lpstr>
      <vt:lpstr>מוטיבציות ויעדים </vt:lpstr>
      <vt:lpstr>רוטינות </vt:lpstr>
      <vt:lpstr>דמיון מודרך </vt:lpstr>
      <vt:lpstr>פסיכולוגיה חיובית </vt:lpstr>
      <vt:lpstr>דיבור עצמי חיובי</vt:lpstr>
      <vt:lpstr>אף אדם הוא לא אי </vt:lpstr>
      <vt:lpstr>תודה רבה על ההקשבה!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כלים מנטאליים לריצה  -לירון תמם</dc:title>
  <dc:creator>w10</dc:creator>
  <cp:lastModifiedBy>w10</cp:lastModifiedBy>
  <cp:revision>51</cp:revision>
  <dcterms:created xsi:type="dcterms:W3CDTF">2017-06-28T13:35:38Z</dcterms:created>
  <dcterms:modified xsi:type="dcterms:W3CDTF">2017-09-16T13:22:45Z</dcterms:modified>
</cp:coreProperties>
</file>